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Brice BoldCondensed" panose="020B0604020202020204" charset="0"/>
      <p:regular r:id="rId14"/>
      <p:bold r:id="rId15"/>
    </p:embeddedFont>
    <p:embeddedFont>
      <p:font typeface="Carter One" panose="020B0604020202020204" charset="0"/>
      <p:regular r:id="rId16"/>
    </p:embeddedFont>
    <p:embeddedFont>
      <p:font typeface="Selima" panose="02000000000000000000"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autoAdjust="0"/>
    <p:restoredTop sz="94662" autoAdjust="0"/>
  </p:normalViewPr>
  <p:slideViewPr>
    <p:cSldViewPr>
      <p:cViewPr varScale="1">
        <p:scale>
          <a:sx n="43" d="100"/>
          <a:sy n="43" d="100"/>
        </p:scale>
        <p:origin x="936" y="6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3.pn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3.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5.sv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8.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6.png"/><Relationship Id="rId7" Type="http://schemas.openxmlformats.org/officeDocument/2006/relationships/image" Target="../media/image1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14.svg"/></Relationships>
</file>

<file path=ppt/slides/_rels/slide5.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6.png"/><Relationship Id="rId7" Type="http://schemas.openxmlformats.org/officeDocument/2006/relationships/image" Target="../media/image1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16.sv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9.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1.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Freeform 3"/>
          <p:cNvSpPr/>
          <p:nvPr/>
        </p:nvSpPr>
        <p:spPr>
          <a:xfrm>
            <a:off x="-700382" y="8073234"/>
            <a:ext cx="19688763" cy="9412844"/>
          </a:xfrm>
          <a:custGeom>
            <a:avLst/>
            <a:gdLst/>
            <a:ahLst/>
            <a:cxnLst/>
            <a:rect l="l" t="t" r="r" b="b"/>
            <a:pathLst>
              <a:path w="19688763" h="9412844">
                <a:moveTo>
                  <a:pt x="0" y="0"/>
                </a:moveTo>
                <a:lnTo>
                  <a:pt x="19688764" y="0"/>
                </a:lnTo>
                <a:lnTo>
                  <a:pt x="19688764" y="9412845"/>
                </a:lnTo>
                <a:lnTo>
                  <a:pt x="0" y="9412845"/>
                </a:lnTo>
                <a:lnTo>
                  <a:pt x="0" y="0"/>
                </a:lnTo>
                <a:close/>
              </a:path>
            </a:pathLst>
          </a:custGeom>
          <a:blipFill>
            <a:blip r:embed="rId3"/>
            <a:stretch>
              <a:fillRect t="-4386" r="-4886" b="-27065"/>
            </a:stretch>
          </a:blipFill>
        </p:spPr>
        <p:txBody>
          <a:bodyPr/>
          <a:lstStyle/>
          <a:p>
            <a:endParaRPr lang="en-EG"/>
          </a:p>
        </p:txBody>
      </p:sp>
      <p:sp>
        <p:nvSpPr>
          <p:cNvPr id="4" name="Freeform 4"/>
          <p:cNvSpPr/>
          <p:nvPr/>
        </p:nvSpPr>
        <p:spPr>
          <a:xfrm>
            <a:off x="1809879" y="6043199"/>
            <a:ext cx="7334121" cy="3584552"/>
          </a:xfrm>
          <a:custGeom>
            <a:avLst/>
            <a:gdLst/>
            <a:ahLst/>
            <a:cxnLst/>
            <a:rect l="l" t="t" r="r" b="b"/>
            <a:pathLst>
              <a:path w="7334121" h="3584552">
                <a:moveTo>
                  <a:pt x="0" y="0"/>
                </a:moveTo>
                <a:lnTo>
                  <a:pt x="7334121" y="0"/>
                </a:lnTo>
                <a:lnTo>
                  <a:pt x="7334121" y="3584551"/>
                </a:lnTo>
                <a:lnTo>
                  <a:pt x="0" y="3584551"/>
                </a:lnTo>
                <a:lnTo>
                  <a:pt x="0" y="0"/>
                </a:lnTo>
                <a:close/>
              </a:path>
            </a:pathLst>
          </a:custGeom>
          <a:blipFill>
            <a:blip r:embed="rId4"/>
            <a:stretch>
              <a:fillRect/>
            </a:stretch>
          </a:blipFill>
        </p:spPr>
        <p:txBody>
          <a:bodyPr/>
          <a:lstStyle/>
          <a:p>
            <a:endParaRPr lang="en-EG"/>
          </a:p>
        </p:txBody>
      </p:sp>
      <p:sp>
        <p:nvSpPr>
          <p:cNvPr id="5" name="TextBox 5"/>
          <p:cNvSpPr txBox="1"/>
          <p:nvPr/>
        </p:nvSpPr>
        <p:spPr>
          <a:xfrm>
            <a:off x="5644552" y="903127"/>
            <a:ext cx="12409371" cy="5922514"/>
          </a:xfrm>
          <a:prstGeom prst="rect">
            <a:avLst/>
          </a:prstGeom>
        </p:spPr>
        <p:txBody>
          <a:bodyPr lIns="0" tIns="0" rIns="0" bIns="0" rtlCol="0" anchor="t">
            <a:spAutoFit/>
          </a:bodyPr>
          <a:lstStyle/>
          <a:p>
            <a:pPr algn="ctr">
              <a:lnSpc>
                <a:spcPts val="23737"/>
              </a:lnSpc>
            </a:pPr>
            <a:r>
              <a:rPr lang="en-US" sz="16955">
                <a:solidFill>
                  <a:srgbClr val="663724"/>
                </a:solidFill>
                <a:latin typeface="Brice BoldCondensed"/>
                <a:ea typeface="Brice BoldCondensed"/>
                <a:cs typeface="Brice BoldCondensed"/>
                <a:sym typeface="Brice BoldCondensed"/>
              </a:rPr>
              <a:t>Cattle Disease Detection Project </a:t>
            </a:r>
          </a:p>
        </p:txBody>
      </p:sp>
      <p:sp>
        <p:nvSpPr>
          <p:cNvPr id="6" name="Freeform 6"/>
          <p:cNvSpPr/>
          <p:nvPr/>
        </p:nvSpPr>
        <p:spPr>
          <a:xfrm>
            <a:off x="10719803" y="6702448"/>
            <a:ext cx="7334121" cy="3584552"/>
          </a:xfrm>
          <a:custGeom>
            <a:avLst/>
            <a:gdLst/>
            <a:ahLst/>
            <a:cxnLst/>
            <a:rect l="l" t="t" r="r" b="b"/>
            <a:pathLst>
              <a:path w="7334121" h="3584552">
                <a:moveTo>
                  <a:pt x="0" y="0"/>
                </a:moveTo>
                <a:lnTo>
                  <a:pt x="7334120" y="0"/>
                </a:lnTo>
                <a:lnTo>
                  <a:pt x="7334120" y="3584552"/>
                </a:lnTo>
                <a:lnTo>
                  <a:pt x="0" y="3584552"/>
                </a:lnTo>
                <a:lnTo>
                  <a:pt x="0" y="0"/>
                </a:lnTo>
                <a:close/>
              </a:path>
            </a:pathLst>
          </a:custGeom>
          <a:blipFill>
            <a:blip r:embed="rId4"/>
            <a:stretch>
              <a:fillRect/>
            </a:stretch>
          </a:blipFill>
        </p:spPr>
        <p:txBody>
          <a:bodyPr/>
          <a:lstStyle/>
          <a:p>
            <a:endParaRPr lang="en-EG"/>
          </a:p>
        </p:txBody>
      </p:sp>
      <p:sp>
        <p:nvSpPr>
          <p:cNvPr id="7" name="Freeform 7"/>
          <p:cNvSpPr/>
          <p:nvPr/>
        </p:nvSpPr>
        <p:spPr>
          <a:xfrm flipH="1">
            <a:off x="1028700" y="6043199"/>
            <a:ext cx="5419998" cy="4060071"/>
          </a:xfrm>
          <a:custGeom>
            <a:avLst/>
            <a:gdLst/>
            <a:ahLst/>
            <a:cxnLst/>
            <a:rect l="l" t="t" r="r" b="b"/>
            <a:pathLst>
              <a:path w="5419998" h="4060071">
                <a:moveTo>
                  <a:pt x="5419998" y="0"/>
                </a:moveTo>
                <a:lnTo>
                  <a:pt x="0" y="0"/>
                </a:lnTo>
                <a:lnTo>
                  <a:pt x="0" y="4060071"/>
                </a:lnTo>
                <a:lnTo>
                  <a:pt x="5419998" y="4060071"/>
                </a:lnTo>
                <a:lnTo>
                  <a:pt x="5419998"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EG"/>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Freeform 3"/>
          <p:cNvSpPr/>
          <p:nvPr/>
        </p:nvSpPr>
        <p:spPr>
          <a:xfrm>
            <a:off x="-4149221" y="-459885"/>
            <a:ext cx="8298442" cy="9258300"/>
          </a:xfrm>
          <a:custGeom>
            <a:avLst/>
            <a:gdLst/>
            <a:ahLst/>
            <a:cxnLst/>
            <a:rect l="l" t="t" r="r" b="b"/>
            <a:pathLst>
              <a:path w="8298442" h="9258300">
                <a:moveTo>
                  <a:pt x="0" y="0"/>
                </a:moveTo>
                <a:lnTo>
                  <a:pt x="8298442" y="0"/>
                </a:lnTo>
                <a:lnTo>
                  <a:pt x="8298442" y="9258300"/>
                </a:lnTo>
                <a:lnTo>
                  <a:pt x="0" y="9258300"/>
                </a:lnTo>
                <a:lnTo>
                  <a:pt x="0" y="0"/>
                </a:lnTo>
                <a:close/>
              </a:path>
            </a:pathLst>
          </a:custGeom>
          <a:blipFill>
            <a:blip r:embed="rId3"/>
            <a:stretch>
              <a:fillRect l="-5882" t="-3317" b="-3317"/>
            </a:stretch>
          </a:blipFill>
        </p:spPr>
        <p:txBody>
          <a:bodyPr/>
          <a:lstStyle/>
          <a:p>
            <a:endParaRPr lang="en-EG"/>
          </a:p>
        </p:txBody>
      </p:sp>
      <p:grpSp>
        <p:nvGrpSpPr>
          <p:cNvPr id="4" name="Group 4"/>
          <p:cNvGrpSpPr/>
          <p:nvPr/>
        </p:nvGrpSpPr>
        <p:grpSpPr>
          <a:xfrm>
            <a:off x="1028700" y="1028700"/>
            <a:ext cx="16230600" cy="8229600"/>
            <a:chOff x="0" y="0"/>
            <a:chExt cx="4274726" cy="2167467"/>
          </a:xfrm>
        </p:grpSpPr>
        <p:sp>
          <p:nvSpPr>
            <p:cNvPr id="5" name="Freeform 5"/>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2F6E7">
                <a:alpha val="69804"/>
              </a:srgbClr>
            </a:solidFill>
          </p:spPr>
          <p:txBody>
            <a:bodyPr/>
            <a:lstStyle/>
            <a:p>
              <a:endParaRPr lang="en-EG"/>
            </a:p>
          </p:txBody>
        </p:sp>
        <p:sp>
          <p:nvSpPr>
            <p:cNvPr id="6" name="TextBox 6"/>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700382" y="8389873"/>
            <a:ext cx="19688763" cy="9412844"/>
          </a:xfrm>
          <a:custGeom>
            <a:avLst/>
            <a:gdLst/>
            <a:ahLst/>
            <a:cxnLst/>
            <a:rect l="l" t="t" r="r" b="b"/>
            <a:pathLst>
              <a:path w="19688763" h="9412844">
                <a:moveTo>
                  <a:pt x="0" y="0"/>
                </a:moveTo>
                <a:lnTo>
                  <a:pt x="19688764" y="0"/>
                </a:lnTo>
                <a:lnTo>
                  <a:pt x="19688764" y="9412844"/>
                </a:lnTo>
                <a:lnTo>
                  <a:pt x="0" y="9412844"/>
                </a:lnTo>
                <a:lnTo>
                  <a:pt x="0" y="0"/>
                </a:lnTo>
                <a:close/>
              </a:path>
            </a:pathLst>
          </a:custGeom>
          <a:blipFill>
            <a:blip r:embed="rId4"/>
            <a:stretch>
              <a:fillRect t="-4386" r="-4886" b="-27065"/>
            </a:stretch>
          </a:blipFill>
        </p:spPr>
        <p:txBody>
          <a:bodyPr/>
          <a:lstStyle/>
          <a:p>
            <a:endParaRPr lang="en-EG"/>
          </a:p>
        </p:txBody>
      </p:sp>
      <p:sp>
        <p:nvSpPr>
          <p:cNvPr id="8" name="Freeform 8"/>
          <p:cNvSpPr/>
          <p:nvPr/>
        </p:nvSpPr>
        <p:spPr>
          <a:xfrm>
            <a:off x="-3637651" y="6387119"/>
            <a:ext cx="5874539" cy="2871181"/>
          </a:xfrm>
          <a:custGeom>
            <a:avLst/>
            <a:gdLst/>
            <a:ahLst/>
            <a:cxnLst/>
            <a:rect l="l" t="t" r="r" b="b"/>
            <a:pathLst>
              <a:path w="5874539" h="2871181">
                <a:moveTo>
                  <a:pt x="0" y="0"/>
                </a:moveTo>
                <a:lnTo>
                  <a:pt x="5874539" y="0"/>
                </a:lnTo>
                <a:lnTo>
                  <a:pt x="5874539" y="2871181"/>
                </a:lnTo>
                <a:lnTo>
                  <a:pt x="0" y="2871181"/>
                </a:lnTo>
                <a:lnTo>
                  <a:pt x="0" y="0"/>
                </a:lnTo>
                <a:close/>
              </a:path>
            </a:pathLst>
          </a:custGeom>
          <a:blipFill>
            <a:blip r:embed="rId5"/>
            <a:stretch>
              <a:fillRect/>
            </a:stretch>
          </a:blipFill>
        </p:spPr>
        <p:txBody>
          <a:bodyPr/>
          <a:lstStyle/>
          <a:p>
            <a:endParaRPr lang="en-EG"/>
          </a:p>
        </p:txBody>
      </p:sp>
      <p:sp>
        <p:nvSpPr>
          <p:cNvPr id="9" name="TextBox 9"/>
          <p:cNvSpPr txBox="1"/>
          <p:nvPr/>
        </p:nvSpPr>
        <p:spPr>
          <a:xfrm>
            <a:off x="2533640" y="2720289"/>
            <a:ext cx="15022412" cy="6674333"/>
          </a:xfrm>
          <a:prstGeom prst="rect">
            <a:avLst/>
          </a:prstGeom>
        </p:spPr>
        <p:txBody>
          <a:bodyPr lIns="0" tIns="0" rIns="0" bIns="0" rtlCol="0" anchor="t">
            <a:spAutoFit/>
          </a:bodyPr>
          <a:lstStyle/>
          <a:p>
            <a:pPr algn="l">
              <a:lnSpc>
                <a:spcPts val="5923"/>
              </a:lnSpc>
            </a:pPr>
            <a:r>
              <a:rPr lang="en-US" sz="4230">
                <a:solidFill>
                  <a:srgbClr val="663724"/>
                </a:solidFill>
                <a:latin typeface="Brice BoldCondensed"/>
                <a:ea typeface="Brice BoldCondensed"/>
                <a:cs typeface="Brice BoldCondensed"/>
                <a:sym typeface="Brice BoldCondensed"/>
              </a:rPr>
              <a:t>Several attempts have been made to use machine learning for disease prediction in animals, but these methods are not widely accessible or tailored to cattle farming needs.</a:t>
            </a:r>
          </a:p>
          <a:p>
            <a:pPr marL="913466" lvl="1" indent="-456733" algn="l">
              <a:lnSpc>
                <a:spcPts val="5923"/>
              </a:lnSpc>
              <a:buFont typeface="Arial"/>
              <a:buChar char="•"/>
            </a:pPr>
            <a:r>
              <a:rPr lang="en-US" sz="4230">
                <a:solidFill>
                  <a:srgbClr val="663724"/>
                </a:solidFill>
                <a:latin typeface="Brice BoldCondensed"/>
                <a:ea typeface="Brice BoldCondensed"/>
                <a:cs typeface="Brice BoldCondensed"/>
                <a:sym typeface="Brice BoldCondensed"/>
              </a:rPr>
              <a:t>Study 1: A similar system for poultry disease prediction using decision trees and random forests showed promising results, but it was not adapted for cattle.</a:t>
            </a:r>
          </a:p>
          <a:p>
            <a:pPr marL="913466" lvl="1" indent="-456733" algn="l">
              <a:lnSpc>
                <a:spcPts val="5923"/>
              </a:lnSpc>
              <a:buFont typeface="Arial"/>
              <a:buChar char="•"/>
            </a:pPr>
            <a:r>
              <a:rPr lang="en-US" sz="4230">
                <a:solidFill>
                  <a:srgbClr val="663724"/>
                </a:solidFill>
                <a:latin typeface="Brice BoldCondensed"/>
                <a:ea typeface="Brice BoldCondensed"/>
                <a:cs typeface="Brice BoldCondensed"/>
                <a:sym typeface="Brice BoldCondensed"/>
              </a:rPr>
              <a:t>Study 2: An application for livestock disease management focused on general veterinary care but lacked machine learning capabilities for specific disease prediction.</a:t>
            </a:r>
          </a:p>
          <a:p>
            <a:pPr marL="913466" lvl="1" indent="-456733" algn="l">
              <a:lnSpc>
                <a:spcPts val="5923"/>
              </a:lnSpc>
              <a:buFont typeface="Arial"/>
              <a:buChar char="•"/>
            </a:pPr>
            <a:r>
              <a:rPr lang="en-US" sz="4230">
                <a:solidFill>
                  <a:srgbClr val="663724"/>
                </a:solidFill>
                <a:latin typeface="Brice BoldCondensed"/>
                <a:ea typeface="Brice BoldCondensed"/>
                <a:cs typeface="Brice BoldCondensed"/>
                <a:sym typeface="Brice BoldCondensed"/>
              </a:rPr>
              <a:t>Gaps: No comprehensive solution exists that combines machine learning models with a user-friendly interface specifically for cattle disease detection.</a:t>
            </a:r>
          </a:p>
          <a:p>
            <a:pPr algn="l">
              <a:lnSpc>
                <a:spcPts val="5923"/>
              </a:lnSpc>
            </a:pPr>
            <a:endParaRPr lang="en-US" sz="4230">
              <a:solidFill>
                <a:srgbClr val="663724"/>
              </a:solidFill>
              <a:latin typeface="Brice BoldCondensed"/>
              <a:ea typeface="Brice BoldCondensed"/>
              <a:cs typeface="Brice BoldCondensed"/>
              <a:sym typeface="Brice BoldCondensed"/>
            </a:endParaRPr>
          </a:p>
        </p:txBody>
      </p:sp>
      <p:sp>
        <p:nvSpPr>
          <p:cNvPr id="10" name="TextBox 10"/>
          <p:cNvSpPr txBox="1"/>
          <p:nvPr/>
        </p:nvSpPr>
        <p:spPr>
          <a:xfrm>
            <a:off x="3485339" y="800100"/>
            <a:ext cx="12014752" cy="2015439"/>
          </a:xfrm>
          <a:prstGeom prst="rect">
            <a:avLst/>
          </a:prstGeom>
        </p:spPr>
        <p:txBody>
          <a:bodyPr lIns="0" tIns="0" rIns="0" bIns="0" rtlCol="0" anchor="t">
            <a:spAutoFit/>
          </a:bodyPr>
          <a:lstStyle/>
          <a:p>
            <a:pPr algn="ctr">
              <a:lnSpc>
                <a:spcPts val="16487"/>
              </a:lnSpc>
            </a:pPr>
            <a:r>
              <a:rPr lang="en-US" sz="11777">
                <a:solidFill>
                  <a:srgbClr val="663724"/>
                </a:solidFill>
                <a:latin typeface="Brice BoldCondensed"/>
                <a:ea typeface="Brice BoldCondensed"/>
                <a:cs typeface="Brice BoldCondensed"/>
                <a:sym typeface="Brice BoldCondensed"/>
              </a:rPr>
              <a:t>RELATED WORK</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Freeform 3"/>
          <p:cNvSpPr/>
          <p:nvPr/>
        </p:nvSpPr>
        <p:spPr>
          <a:xfrm>
            <a:off x="-4149221" y="-459885"/>
            <a:ext cx="8298442" cy="9258300"/>
          </a:xfrm>
          <a:custGeom>
            <a:avLst/>
            <a:gdLst/>
            <a:ahLst/>
            <a:cxnLst/>
            <a:rect l="l" t="t" r="r" b="b"/>
            <a:pathLst>
              <a:path w="8298442" h="9258300">
                <a:moveTo>
                  <a:pt x="0" y="0"/>
                </a:moveTo>
                <a:lnTo>
                  <a:pt x="8298442" y="0"/>
                </a:lnTo>
                <a:lnTo>
                  <a:pt x="8298442" y="9258300"/>
                </a:lnTo>
                <a:lnTo>
                  <a:pt x="0" y="9258300"/>
                </a:lnTo>
                <a:lnTo>
                  <a:pt x="0" y="0"/>
                </a:lnTo>
                <a:close/>
              </a:path>
            </a:pathLst>
          </a:custGeom>
          <a:blipFill>
            <a:blip r:embed="rId3"/>
            <a:stretch>
              <a:fillRect l="-5882" t="-3317" b="-3317"/>
            </a:stretch>
          </a:blipFill>
        </p:spPr>
        <p:txBody>
          <a:bodyPr/>
          <a:lstStyle/>
          <a:p>
            <a:endParaRPr lang="en-EG"/>
          </a:p>
        </p:txBody>
      </p:sp>
      <p:grpSp>
        <p:nvGrpSpPr>
          <p:cNvPr id="4" name="Group 4"/>
          <p:cNvGrpSpPr/>
          <p:nvPr/>
        </p:nvGrpSpPr>
        <p:grpSpPr>
          <a:xfrm>
            <a:off x="1028700" y="1028700"/>
            <a:ext cx="16230600" cy="8229600"/>
            <a:chOff x="0" y="0"/>
            <a:chExt cx="4274726" cy="2167467"/>
          </a:xfrm>
        </p:grpSpPr>
        <p:sp>
          <p:nvSpPr>
            <p:cNvPr id="5" name="Freeform 5"/>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2F6E7">
                <a:alpha val="69804"/>
              </a:srgbClr>
            </a:solidFill>
          </p:spPr>
          <p:txBody>
            <a:bodyPr/>
            <a:lstStyle/>
            <a:p>
              <a:endParaRPr lang="en-EG"/>
            </a:p>
          </p:txBody>
        </p:sp>
        <p:sp>
          <p:nvSpPr>
            <p:cNvPr id="6" name="TextBox 6"/>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700382" y="8389873"/>
            <a:ext cx="19688763" cy="9412844"/>
          </a:xfrm>
          <a:custGeom>
            <a:avLst/>
            <a:gdLst/>
            <a:ahLst/>
            <a:cxnLst/>
            <a:rect l="l" t="t" r="r" b="b"/>
            <a:pathLst>
              <a:path w="19688763" h="9412844">
                <a:moveTo>
                  <a:pt x="0" y="0"/>
                </a:moveTo>
                <a:lnTo>
                  <a:pt x="19688764" y="0"/>
                </a:lnTo>
                <a:lnTo>
                  <a:pt x="19688764" y="9412844"/>
                </a:lnTo>
                <a:lnTo>
                  <a:pt x="0" y="9412844"/>
                </a:lnTo>
                <a:lnTo>
                  <a:pt x="0" y="0"/>
                </a:lnTo>
                <a:close/>
              </a:path>
            </a:pathLst>
          </a:custGeom>
          <a:blipFill>
            <a:blip r:embed="rId4"/>
            <a:stretch>
              <a:fillRect t="-4386" r="-4886" b="-27065"/>
            </a:stretch>
          </a:blipFill>
        </p:spPr>
        <p:txBody>
          <a:bodyPr/>
          <a:lstStyle/>
          <a:p>
            <a:endParaRPr lang="en-EG"/>
          </a:p>
        </p:txBody>
      </p:sp>
      <p:sp>
        <p:nvSpPr>
          <p:cNvPr id="8" name="Freeform 8"/>
          <p:cNvSpPr/>
          <p:nvPr/>
        </p:nvSpPr>
        <p:spPr>
          <a:xfrm>
            <a:off x="-3637651" y="6387119"/>
            <a:ext cx="5874539" cy="2871181"/>
          </a:xfrm>
          <a:custGeom>
            <a:avLst/>
            <a:gdLst/>
            <a:ahLst/>
            <a:cxnLst/>
            <a:rect l="l" t="t" r="r" b="b"/>
            <a:pathLst>
              <a:path w="5874539" h="2871181">
                <a:moveTo>
                  <a:pt x="0" y="0"/>
                </a:moveTo>
                <a:lnTo>
                  <a:pt x="5874539" y="0"/>
                </a:lnTo>
                <a:lnTo>
                  <a:pt x="5874539" y="2871181"/>
                </a:lnTo>
                <a:lnTo>
                  <a:pt x="0" y="2871181"/>
                </a:lnTo>
                <a:lnTo>
                  <a:pt x="0" y="0"/>
                </a:lnTo>
                <a:close/>
              </a:path>
            </a:pathLst>
          </a:custGeom>
          <a:blipFill>
            <a:blip r:embed="rId5"/>
            <a:stretch>
              <a:fillRect/>
            </a:stretch>
          </a:blipFill>
        </p:spPr>
        <p:txBody>
          <a:bodyPr/>
          <a:lstStyle/>
          <a:p>
            <a:endParaRPr lang="en-EG"/>
          </a:p>
        </p:txBody>
      </p:sp>
      <p:sp>
        <p:nvSpPr>
          <p:cNvPr id="9" name="TextBox 9"/>
          <p:cNvSpPr txBox="1"/>
          <p:nvPr/>
        </p:nvSpPr>
        <p:spPr>
          <a:xfrm>
            <a:off x="2700731" y="809625"/>
            <a:ext cx="12014752" cy="1859857"/>
          </a:xfrm>
          <a:prstGeom prst="rect">
            <a:avLst/>
          </a:prstGeom>
        </p:spPr>
        <p:txBody>
          <a:bodyPr lIns="0" tIns="0" rIns="0" bIns="0" rtlCol="0" anchor="t">
            <a:spAutoFit/>
          </a:bodyPr>
          <a:lstStyle/>
          <a:p>
            <a:pPr algn="ctr">
              <a:lnSpc>
                <a:spcPts val="15088"/>
              </a:lnSpc>
            </a:pPr>
            <a:r>
              <a:rPr lang="en-US" sz="10777">
                <a:solidFill>
                  <a:srgbClr val="663724"/>
                </a:solidFill>
                <a:latin typeface="Brice BoldCondensed"/>
                <a:ea typeface="Brice BoldCondensed"/>
                <a:cs typeface="Brice BoldCondensed"/>
                <a:sym typeface="Brice BoldCondensed"/>
              </a:rPr>
              <a:t>CONCLUSION </a:t>
            </a:r>
          </a:p>
        </p:txBody>
      </p:sp>
      <p:sp>
        <p:nvSpPr>
          <p:cNvPr id="10" name="TextBox 10"/>
          <p:cNvSpPr txBox="1"/>
          <p:nvPr/>
        </p:nvSpPr>
        <p:spPr>
          <a:xfrm>
            <a:off x="2700731" y="2578782"/>
            <a:ext cx="14119983" cy="7530949"/>
          </a:xfrm>
          <a:prstGeom prst="rect">
            <a:avLst/>
          </a:prstGeom>
        </p:spPr>
        <p:txBody>
          <a:bodyPr lIns="0" tIns="0" rIns="0" bIns="0" rtlCol="0" anchor="t">
            <a:spAutoFit/>
          </a:bodyPr>
          <a:lstStyle/>
          <a:p>
            <a:pPr algn="l">
              <a:lnSpc>
                <a:spcPts val="5433"/>
              </a:lnSpc>
            </a:pPr>
            <a:r>
              <a:rPr lang="en-US" sz="3880">
                <a:solidFill>
                  <a:srgbClr val="663724"/>
                </a:solidFill>
                <a:latin typeface="Brice BoldCondensed"/>
                <a:ea typeface="Brice BoldCondensed"/>
                <a:cs typeface="Brice BoldCondensed"/>
                <a:sym typeface="Brice BoldCondensed"/>
              </a:rPr>
              <a:t>Key Takeaways:</a:t>
            </a:r>
          </a:p>
          <a:p>
            <a:pPr marL="837899" lvl="1" indent="-418949" algn="l">
              <a:lnSpc>
                <a:spcPts val="5433"/>
              </a:lnSpc>
              <a:buFont typeface="Arial"/>
              <a:buChar char="•"/>
            </a:pPr>
            <a:r>
              <a:rPr lang="en-US" sz="3880">
                <a:solidFill>
                  <a:srgbClr val="663724"/>
                </a:solidFill>
                <a:latin typeface="Brice BoldCondensed"/>
                <a:ea typeface="Brice BoldCondensed"/>
                <a:cs typeface="Brice BoldCondensed"/>
                <a:sym typeface="Brice BoldCondensed"/>
              </a:rPr>
              <a:t>Early detection of cattle diseases can prevent economic losses and ensure better health management for livestock.</a:t>
            </a:r>
          </a:p>
          <a:p>
            <a:pPr marL="837899" lvl="1" indent="-418949" algn="l">
              <a:lnSpc>
                <a:spcPts val="5433"/>
              </a:lnSpc>
              <a:buFont typeface="Arial"/>
              <a:buChar char="•"/>
            </a:pPr>
            <a:r>
              <a:rPr lang="en-US" sz="3880">
                <a:solidFill>
                  <a:srgbClr val="663724"/>
                </a:solidFill>
                <a:latin typeface="Brice BoldCondensed"/>
                <a:ea typeface="Brice BoldCondensed"/>
                <a:cs typeface="Brice BoldCondensed"/>
                <a:sym typeface="Brice BoldCondensed"/>
              </a:rPr>
              <a:t>Machine learning provides a powerful tool to predict diseases based on symptoms, making it accessible even in remote areas.</a:t>
            </a:r>
          </a:p>
          <a:p>
            <a:pPr marL="837899" lvl="1" indent="-418949" algn="l">
              <a:lnSpc>
                <a:spcPts val="5433"/>
              </a:lnSpc>
              <a:buFont typeface="Arial"/>
              <a:buChar char="•"/>
            </a:pPr>
            <a:r>
              <a:rPr lang="en-US" sz="3880">
                <a:solidFill>
                  <a:srgbClr val="663724"/>
                </a:solidFill>
                <a:latin typeface="Brice BoldCondensed"/>
                <a:ea typeface="Brice BoldCondensed"/>
                <a:cs typeface="Brice BoldCondensed"/>
                <a:sym typeface="Brice BoldCondensed"/>
              </a:rPr>
              <a:t>Impact: The project can greatly benefit farmers by helping them manage cattle health more efficiently, improving productivity and preventing disease outbreaks.</a:t>
            </a:r>
          </a:p>
          <a:p>
            <a:pPr algn="l">
              <a:lnSpc>
                <a:spcPts val="5433"/>
              </a:lnSpc>
            </a:pPr>
            <a:r>
              <a:rPr lang="en-US" sz="3880">
                <a:solidFill>
                  <a:srgbClr val="663724"/>
                </a:solidFill>
                <a:latin typeface="Brice BoldCondensed"/>
                <a:ea typeface="Brice BoldCondensed"/>
                <a:cs typeface="Brice BoldCondensed"/>
                <a:sym typeface="Brice BoldCondensed"/>
              </a:rPr>
              <a:t>Future Work:</a:t>
            </a:r>
          </a:p>
          <a:p>
            <a:pPr marL="837899" lvl="1" indent="-418949" algn="l">
              <a:lnSpc>
                <a:spcPts val="5433"/>
              </a:lnSpc>
              <a:buFont typeface="Arial"/>
              <a:buChar char="•"/>
            </a:pPr>
            <a:r>
              <a:rPr lang="en-US" sz="3880">
                <a:solidFill>
                  <a:srgbClr val="663724"/>
                </a:solidFill>
                <a:latin typeface="Brice BoldCondensed"/>
                <a:ea typeface="Brice BoldCondensed"/>
                <a:cs typeface="Brice BoldCondensed"/>
                <a:sym typeface="Brice BoldCondensed"/>
              </a:rPr>
              <a:t>Expand the dataset with more diseases and symptoms for better model accuracy.</a:t>
            </a:r>
          </a:p>
          <a:p>
            <a:pPr marL="837899" lvl="1" indent="-418949" algn="l">
              <a:lnSpc>
                <a:spcPts val="5433"/>
              </a:lnSpc>
              <a:buFont typeface="Arial"/>
              <a:buChar char="•"/>
            </a:pPr>
            <a:r>
              <a:rPr lang="en-US" sz="3880">
                <a:solidFill>
                  <a:srgbClr val="663724"/>
                </a:solidFill>
                <a:latin typeface="Brice BoldCondensed"/>
                <a:ea typeface="Brice BoldCondensed"/>
                <a:cs typeface="Brice BoldCondensed"/>
                <a:sym typeface="Brice BoldCondensed"/>
              </a:rPr>
              <a:t>Develop a mobile version for wider accessibility.</a:t>
            </a:r>
          </a:p>
          <a:p>
            <a:pPr marL="837899" lvl="1" indent="-418949" algn="l">
              <a:lnSpc>
                <a:spcPts val="5433"/>
              </a:lnSpc>
              <a:buFont typeface="Arial"/>
              <a:buChar char="•"/>
            </a:pPr>
            <a:r>
              <a:rPr lang="en-US" sz="3880">
                <a:solidFill>
                  <a:srgbClr val="663724"/>
                </a:solidFill>
                <a:latin typeface="Brice BoldCondensed"/>
                <a:ea typeface="Brice BoldCondensed"/>
                <a:cs typeface="Brice BoldCondensed"/>
                <a:sym typeface="Brice BoldCondensed"/>
              </a:rPr>
              <a:t>Implement real-time monitoring features using IoT for continuous disease detection.</a:t>
            </a:r>
          </a:p>
        </p:txBody>
      </p:sp>
      <p:sp>
        <p:nvSpPr>
          <p:cNvPr id="11" name="Freeform 11"/>
          <p:cNvSpPr/>
          <p:nvPr/>
        </p:nvSpPr>
        <p:spPr>
          <a:xfrm>
            <a:off x="15570256" y="7382277"/>
            <a:ext cx="2137419" cy="2375865"/>
          </a:xfrm>
          <a:custGeom>
            <a:avLst/>
            <a:gdLst/>
            <a:ahLst/>
            <a:cxnLst/>
            <a:rect l="l" t="t" r="r" b="b"/>
            <a:pathLst>
              <a:path w="2137419" h="2375865">
                <a:moveTo>
                  <a:pt x="0" y="0"/>
                </a:moveTo>
                <a:lnTo>
                  <a:pt x="2137419" y="0"/>
                </a:lnTo>
                <a:lnTo>
                  <a:pt x="2137419" y="2375865"/>
                </a:lnTo>
                <a:lnTo>
                  <a:pt x="0" y="237586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EG"/>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TextBox 3"/>
          <p:cNvSpPr txBox="1"/>
          <p:nvPr/>
        </p:nvSpPr>
        <p:spPr>
          <a:xfrm>
            <a:off x="2748272" y="-371475"/>
            <a:ext cx="12409371" cy="3268862"/>
          </a:xfrm>
          <a:prstGeom prst="rect">
            <a:avLst/>
          </a:prstGeom>
        </p:spPr>
        <p:txBody>
          <a:bodyPr lIns="0" tIns="0" rIns="0" bIns="0" rtlCol="0" anchor="t">
            <a:spAutoFit/>
          </a:bodyPr>
          <a:lstStyle/>
          <a:p>
            <a:pPr algn="ctr">
              <a:lnSpc>
                <a:spcPts val="26676"/>
              </a:lnSpc>
            </a:pPr>
            <a:r>
              <a:rPr lang="en-US" sz="19054">
                <a:solidFill>
                  <a:srgbClr val="663724"/>
                </a:solidFill>
                <a:latin typeface="Brice BoldCondensed"/>
                <a:ea typeface="Brice BoldCondensed"/>
                <a:cs typeface="Brice BoldCondensed"/>
                <a:sym typeface="Brice BoldCondensed"/>
              </a:rPr>
              <a:t>THE TEAM</a:t>
            </a:r>
          </a:p>
        </p:txBody>
      </p:sp>
      <p:sp>
        <p:nvSpPr>
          <p:cNvPr id="4" name="TextBox 4"/>
          <p:cNvSpPr txBox="1"/>
          <p:nvPr/>
        </p:nvSpPr>
        <p:spPr>
          <a:xfrm>
            <a:off x="12099746" y="9210675"/>
            <a:ext cx="6115794" cy="519309"/>
          </a:xfrm>
          <a:prstGeom prst="rect">
            <a:avLst/>
          </a:prstGeom>
        </p:spPr>
        <p:txBody>
          <a:bodyPr lIns="0" tIns="0" rIns="0" bIns="0" rtlCol="0" anchor="t">
            <a:spAutoFit/>
          </a:bodyPr>
          <a:lstStyle/>
          <a:p>
            <a:pPr algn="ctr">
              <a:lnSpc>
                <a:spcPts val="4196"/>
              </a:lnSpc>
              <a:spcBef>
                <a:spcPct val="0"/>
              </a:spcBef>
            </a:pPr>
            <a:r>
              <a:rPr lang="en-US" sz="2997" dirty="0" err="1">
                <a:solidFill>
                  <a:srgbClr val="663724"/>
                </a:solidFill>
                <a:latin typeface="Carter One"/>
                <a:ea typeface="Carter One"/>
                <a:cs typeface="Carter One"/>
                <a:sym typeface="Carter One"/>
              </a:rPr>
              <a:t>ibrahem</a:t>
            </a:r>
            <a:r>
              <a:rPr lang="en-US" sz="2997" dirty="0">
                <a:solidFill>
                  <a:srgbClr val="663724"/>
                </a:solidFill>
                <a:latin typeface="Carter One"/>
                <a:ea typeface="Carter One"/>
                <a:cs typeface="Carter One"/>
                <a:sym typeface="Carter One"/>
              </a:rPr>
              <a:t> Mahmoud </a:t>
            </a:r>
            <a:r>
              <a:rPr lang="en-US" sz="2997" dirty="0" err="1">
                <a:solidFill>
                  <a:srgbClr val="663724"/>
                </a:solidFill>
                <a:latin typeface="Carter One"/>
                <a:ea typeface="Carter One"/>
                <a:cs typeface="Carter One"/>
                <a:sym typeface="Carter One"/>
              </a:rPr>
              <a:t>AbdelGawad</a:t>
            </a:r>
            <a:endParaRPr lang="en-US" sz="2997" dirty="0">
              <a:solidFill>
                <a:srgbClr val="663724"/>
              </a:solidFill>
              <a:latin typeface="Carter One"/>
              <a:ea typeface="Carter One"/>
              <a:cs typeface="Carter One"/>
              <a:sym typeface="Carter One"/>
            </a:endParaRPr>
          </a:p>
        </p:txBody>
      </p:sp>
      <p:sp>
        <p:nvSpPr>
          <p:cNvPr id="5" name="TextBox 5"/>
          <p:cNvSpPr txBox="1"/>
          <p:nvPr/>
        </p:nvSpPr>
        <p:spPr>
          <a:xfrm>
            <a:off x="192654" y="9210675"/>
            <a:ext cx="6741616" cy="495363"/>
          </a:xfrm>
          <a:prstGeom prst="rect">
            <a:avLst/>
          </a:prstGeom>
        </p:spPr>
        <p:txBody>
          <a:bodyPr lIns="0" tIns="0" rIns="0" bIns="0" rtlCol="0" anchor="t">
            <a:spAutoFit/>
          </a:bodyPr>
          <a:lstStyle/>
          <a:p>
            <a:pPr algn="ctr">
              <a:lnSpc>
                <a:spcPts val="4196"/>
              </a:lnSpc>
              <a:spcBef>
                <a:spcPct val="0"/>
              </a:spcBef>
            </a:pPr>
            <a:r>
              <a:rPr lang="en-US" sz="2997">
                <a:solidFill>
                  <a:srgbClr val="663724"/>
                </a:solidFill>
                <a:latin typeface="Carter One"/>
                <a:ea typeface="Carter One"/>
                <a:cs typeface="Carter One"/>
                <a:sym typeface="Carter One"/>
              </a:rPr>
              <a:t>Aboelftouh abdelsamad Aboelftouh</a:t>
            </a:r>
          </a:p>
        </p:txBody>
      </p:sp>
      <p:sp>
        <p:nvSpPr>
          <p:cNvPr id="6" name="TextBox 6"/>
          <p:cNvSpPr txBox="1"/>
          <p:nvPr/>
        </p:nvSpPr>
        <p:spPr>
          <a:xfrm>
            <a:off x="9433852" y="3533179"/>
            <a:ext cx="4711154" cy="563944"/>
          </a:xfrm>
          <a:prstGeom prst="rect">
            <a:avLst/>
          </a:prstGeom>
        </p:spPr>
        <p:txBody>
          <a:bodyPr lIns="0" tIns="0" rIns="0" bIns="0" rtlCol="0" anchor="t">
            <a:spAutoFit/>
          </a:bodyPr>
          <a:lstStyle/>
          <a:p>
            <a:pPr algn="ctr">
              <a:lnSpc>
                <a:spcPts val="4616"/>
              </a:lnSpc>
              <a:spcBef>
                <a:spcPct val="0"/>
              </a:spcBef>
            </a:pPr>
            <a:r>
              <a:rPr lang="en-US" sz="3297" dirty="0">
                <a:solidFill>
                  <a:srgbClr val="663724"/>
                </a:solidFill>
                <a:latin typeface="Carter One"/>
                <a:ea typeface="Carter One"/>
                <a:cs typeface="Carter One"/>
                <a:sym typeface="Carter One"/>
              </a:rPr>
              <a:t>Ahmed Mustafa </a:t>
            </a:r>
            <a:r>
              <a:rPr lang="en-US" sz="3297" dirty="0" err="1">
                <a:solidFill>
                  <a:srgbClr val="663724"/>
                </a:solidFill>
                <a:latin typeface="Carter One"/>
                <a:ea typeface="Carter One"/>
                <a:cs typeface="Carter One"/>
                <a:sym typeface="Carter One"/>
              </a:rPr>
              <a:t>Alazab</a:t>
            </a:r>
            <a:endParaRPr lang="en-US" sz="3297" dirty="0">
              <a:solidFill>
                <a:srgbClr val="663724"/>
              </a:solidFill>
              <a:latin typeface="Carter One"/>
              <a:ea typeface="Carter One"/>
              <a:cs typeface="Carter One"/>
              <a:sym typeface="Carter One"/>
            </a:endParaRPr>
          </a:p>
        </p:txBody>
      </p:sp>
      <p:sp>
        <p:nvSpPr>
          <p:cNvPr id="7" name="TextBox 7"/>
          <p:cNvSpPr txBox="1"/>
          <p:nvPr/>
        </p:nvSpPr>
        <p:spPr>
          <a:xfrm>
            <a:off x="7114440" y="9525000"/>
            <a:ext cx="4638824" cy="521398"/>
          </a:xfrm>
          <a:prstGeom prst="rect">
            <a:avLst/>
          </a:prstGeom>
        </p:spPr>
        <p:txBody>
          <a:bodyPr lIns="0" tIns="0" rIns="0" bIns="0" rtlCol="0" anchor="t">
            <a:spAutoFit/>
          </a:bodyPr>
          <a:lstStyle/>
          <a:p>
            <a:pPr algn="ctr">
              <a:lnSpc>
                <a:spcPts val="4336"/>
              </a:lnSpc>
              <a:spcBef>
                <a:spcPct val="0"/>
              </a:spcBef>
            </a:pPr>
            <a:r>
              <a:rPr lang="en-US" sz="3097">
                <a:solidFill>
                  <a:srgbClr val="663724"/>
                </a:solidFill>
                <a:latin typeface="Carter One"/>
                <a:ea typeface="Carter One"/>
                <a:cs typeface="Carter One"/>
                <a:sym typeface="Carter One"/>
              </a:rPr>
              <a:t>Mohamed Eldesoky Fadl</a:t>
            </a:r>
          </a:p>
        </p:txBody>
      </p:sp>
      <p:sp>
        <p:nvSpPr>
          <p:cNvPr id="8" name="TextBox 8"/>
          <p:cNvSpPr txBox="1"/>
          <p:nvPr/>
        </p:nvSpPr>
        <p:spPr>
          <a:xfrm>
            <a:off x="3563462" y="3559214"/>
            <a:ext cx="4727749" cy="537909"/>
          </a:xfrm>
          <a:prstGeom prst="rect">
            <a:avLst/>
          </a:prstGeom>
        </p:spPr>
        <p:txBody>
          <a:bodyPr lIns="0" tIns="0" rIns="0" bIns="0" rtlCol="0" anchor="t">
            <a:spAutoFit/>
          </a:bodyPr>
          <a:lstStyle/>
          <a:p>
            <a:pPr algn="ctr">
              <a:lnSpc>
                <a:spcPts val="4476"/>
              </a:lnSpc>
              <a:spcBef>
                <a:spcPct val="0"/>
              </a:spcBef>
            </a:pPr>
            <a:r>
              <a:rPr lang="en-US" sz="3197">
                <a:solidFill>
                  <a:srgbClr val="663724"/>
                </a:solidFill>
                <a:latin typeface="Carter One"/>
                <a:ea typeface="Carter One"/>
                <a:cs typeface="Carter One"/>
                <a:sym typeface="Carter One"/>
              </a:rPr>
              <a:t>Ahmed Hassan Mahfouz</a:t>
            </a:r>
          </a:p>
        </p:txBody>
      </p:sp>
      <p:sp>
        <p:nvSpPr>
          <p:cNvPr id="9" name="Freeform 9"/>
          <p:cNvSpPr/>
          <p:nvPr/>
        </p:nvSpPr>
        <p:spPr>
          <a:xfrm>
            <a:off x="4878783" y="4187526"/>
            <a:ext cx="5070774" cy="5070774"/>
          </a:xfrm>
          <a:custGeom>
            <a:avLst/>
            <a:gdLst/>
            <a:ahLst/>
            <a:cxnLst/>
            <a:rect l="l" t="t" r="r" b="b"/>
            <a:pathLst>
              <a:path w="5070774" h="5070774">
                <a:moveTo>
                  <a:pt x="0" y="0"/>
                </a:moveTo>
                <a:lnTo>
                  <a:pt x="5070774" y="0"/>
                </a:lnTo>
                <a:lnTo>
                  <a:pt x="5070774" y="5070774"/>
                </a:lnTo>
                <a:lnTo>
                  <a:pt x="0" y="507077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EG"/>
          </a:p>
        </p:txBody>
      </p:sp>
      <p:sp>
        <p:nvSpPr>
          <p:cNvPr id="10" name="Freeform 10"/>
          <p:cNvSpPr/>
          <p:nvPr/>
        </p:nvSpPr>
        <p:spPr>
          <a:xfrm>
            <a:off x="8020506" y="4187526"/>
            <a:ext cx="5070774" cy="5070774"/>
          </a:xfrm>
          <a:custGeom>
            <a:avLst/>
            <a:gdLst/>
            <a:ahLst/>
            <a:cxnLst/>
            <a:rect l="l" t="t" r="r" b="b"/>
            <a:pathLst>
              <a:path w="5070774" h="5070774">
                <a:moveTo>
                  <a:pt x="0" y="0"/>
                </a:moveTo>
                <a:lnTo>
                  <a:pt x="5070774" y="0"/>
                </a:lnTo>
                <a:lnTo>
                  <a:pt x="5070774" y="5070774"/>
                </a:lnTo>
                <a:lnTo>
                  <a:pt x="0" y="507077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EG"/>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Freeform 3"/>
          <p:cNvSpPr/>
          <p:nvPr/>
        </p:nvSpPr>
        <p:spPr>
          <a:xfrm>
            <a:off x="-4149221" y="-459885"/>
            <a:ext cx="8298442" cy="9258300"/>
          </a:xfrm>
          <a:custGeom>
            <a:avLst/>
            <a:gdLst/>
            <a:ahLst/>
            <a:cxnLst/>
            <a:rect l="l" t="t" r="r" b="b"/>
            <a:pathLst>
              <a:path w="8298442" h="9258300">
                <a:moveTo>
                  <a:pt x="0" y="0"/>
                </a:moveTo>
                <a:lnTo>
                  <a:pt x="8298442" y="0"/>
                </a:lnTo>
                <a:lnTo>
                  <a:pt x="8298442" y="9258300"/>
                </a:lnTo>
                <a:lnTo>
                  <a:pt x="0" y="9258300"/>
                </a:lnTo>
                <a:lnTo>
                  <a:pt x="0" y="0"/>
                </a:lnTo>
                <a:close/>
              </a:path>
            </a:pathLst>
          </a:custGeom>
          <a:blipFill>
            <a:blip r:embed="rId3"/>
            <a:stretch>
              <a:fillRect l="-5882" t="-3317" b="-3317"/>
            </a:stretch>
          </a:blipFill>
        </p:spPr>
        <p:txBody>
          <a:bodyPr/>
          <a:lstStyle/>
          <a:p>
            <a:endParaRPr lang="en-EG"/>
          </a:p>
        </p:txBody>
      </p:sp>
      <p:grpSp>
        <p:nvGrpSpPr>
          <p:cNvPr id="4" name="Group 4"/>
          <p:cNvGrpSpPr/>
          <p:nvPr/>
        </p:nvGrpSpPr>
        <p:grpSpPr>
          <a:xfrm>
            <a:off x="1028700" y="1028700"/>
            <a:ext cx="16230600" cy="8229600"/>
            <a:chOff x="0" y="0"/>
            <a:chExt cx="4274726" cy="2167467"/>
          </a:xfrm>
        </p:grpSpPr>
        <p:sp>
          <p:nvSpPr>
            <p:cNvPr id="5" name="Freeform 5"/>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2F6E7">
                <a:alpha val="69804"/>
              </a:srgbClr>
            </a:solidFill>
          </p:spPr>
          <p:txBody>
            <a:bodyPr/>
            <a:lstStyle/>
            <a:p>
              <a:endParaRPr lang="en-EG"/>
            </a:p>
          </p:txBody>
        </p:sp>
        <p:sp>
          <p:nvSpPr>
            <p:cNvPr id="6" name="TextBox 6"/>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a:p>
              <a:pPr algn="ctr">
                <a:lnSpc>
                  <a:spcPts val="2659"/>
                </a:lnSpc>
                <a:spcBef>
                  <a:spcPct val="0"/>
                </a:spcBef>
              </a:pPr>
              <a:endParaRPr/>
            </a:p>
          </p:txBody>
        </p:sp>
      </p:grpSp>
      <p:sp>
        <p:nvSpPr>
          <p:cNvPr id="7" name="Freeform 7"/>
          <p:cNvSpPr/>
          <p:nvPr/>
        </p:nvSpPr>
        <p:spPr>
          <a:xfrm>
            <a:off x="-700382" y="8389873"/>
            <a:ext cx="19688763" cy="9412844"/>
          </a:xfrm>
          <a:custGeom>
            <a:avLst/>
            <a:gdLst/>
            <a:ahLst/>
            <a:cxnLst/>
            <a:rect l="l" t="t" r="r" b="b"/>
            <a:pathLst>
              <a:path w="19688763" h="9412844">
                <a:moveTo>
                  <a:pt x="0" y="0"/>
                </a:moveTo>
                <a:lnTo>
                  <a:pt x="19688764" y="0"/>
                </a:lnTo>
                <a:lnTo>
                  <a:pt x="19688764" y="9412844"/>
                </a:lnTo>
                <a:lnTo>
                  <a:pt x="0" y="9412844"/>
                </a:lnTo>
                <a:lnTo>
                  <a:pt x="0" y="0"/>
                </a:lnTo>
                <a:close/>
              </a:path>
            </a:pathLst>
          </a:custGeom>
          <a:blipFill>
            <a:blip r:embed="rId4"/>
            <a:stretch>
              <a:fillRect t="-4386" r="-4886" b="-27065"/>
            </a:stretch>
          </a:blipFill>
        </p:spPr>
        <p:txBody>
          <a:bodyPr/>
          <a:lstStyle/>
          <a:p>
            <a:endParaRPr lang="en-EG"/>
          </a:p>
        </p:txBody>
      </p:sp>
      <p:sp>
        <p:nvSpPr>
          <p:cNvPr id="8" name="TextBox 8"/>
          <p:cNvSpPr txBox="1"/>
          <p:nvPr/>
        </p:nvSpPr>
        <p:spPr>
          <a:xfrm>
            <a:off x="3136624" y="1365778"/>
            <a:ext cx="12014752" cy="2015290"/>
          </a:xfrm>
          <a:prstGeom prst="rect">
            <a:avLst/>
          </a:prstGeom>
        </p:spPr>
        <p:txBody>
          <a:bodyPr lIns="0" tIns="0" rIns="0" bIns="0" rtlCol="0" anchor="t">
            <a:spAutoFit/>
          </a:bodyPr>
          <a:lstStyle/>
          <a:p>
            <a:pPr algn="ctr">
              <a:lnSpc>
                <a:spcPts val="16487"/>
              </a:lnSpc>
            </a:pPr>
            <a:r>
              <a:rPr lang="en-US" sz="11777">
                <a:solidFill>
                  <a:srgbClr val="663724"/>
                </a:solidFill>
                <a:latin typeface="Brice BoldCondensed"/>
                <a:ea typeface="Brice BoldCondensed"/>
                <a:cs typeface="Brice BoldCondensed"/>
                <a:sym typeface="Brice BoldCondensed"/>
              </a:rPr>
              <a:t>INTRODUCTION </a:t>
            </a:r>
          </a:p>
        </p:txBody>
      </p:sp>
      <p:sp>
        <p:nvSpPr>
          <p:cNvPr id="9" name="TextBox 9"/>
          <p:cNvSpPr txBox="1"/>
          <p:nvPr/>
        </p:nvSpPr>
        <p:spPr>
          <a:xfrm>
            <a:off x="2502043" y="3804834"/>
            <a:ext cx="13283913" cy="5283201"/>
          </a:xfrm>
          <a:prstGeom prst="rect">
            <a:avLst/>
          </a:prstGeom>
        </p:spPr>
        <p:txBody>
          <a:bodyPr lIns="0" tIns="0" rIns="0" bIns="0" rtlCol="0" anchor="t">
            <a:spAutoFit/>
          </a:bodyPr>
          <a:lstStyle/>
          <a:p>
            <a:pPr marL="1079494" lvl="1" indent="-539747" algn="l">
              <a:lnSpc>
                <a:spcPts val="6999"/>
              </a:lnSpc>
              <a:buFont typeface="Arial"/>
              <a:buChar char="•"/>
            </a:pPr>
            <a:r>
              <a:rPr lang="en-US" sz="4999">
                <a:solidFill>
                  <a:srgbClr val="663724"/>
                </a:solidFill>
                <a:latin typeface="Brice BoldCondensed"/>
                <a:ea typeface="Brice BoldCondensed"/>
                <a:cs typeface="Brice BoldCondensed"/>
                <a:sym typeface="Brice BoldCondensed"/>
              </a:rPr>
              <a:t>Context: Importance of livestock health and early disease detection.</a:t>
            </a:r>
          </a:p>
          <a:p>
            <a:pPr marL="1079494" lvl="1" indent="-539747" algn="l">
              <a:lnSpc>
                <a:spcPts val="6999"/>
              </a:lnSpc>
              <a:buFont typeface="Arial"/>
              <a:buChar char="•"/>
            </a:pPr>
            <a:r>
              <a:rPr lang="en-US" sz="4999">
                <a:solidFill>
                  <a:srgbClr val="663724"/>
                </a:solidFill>
                <a:latin typeface="Brice BoldCondensed"/>
                <a:ea typeface="Brice BoldCondensed"/>
                <a:cs typeface="Brice BoldCondensed"/>
                <a:sym typeface="Brice BoldCondensed"/>
              </a:rPr>
              <a:t>Challenge: Difficulty in diagnosing cattle diseases with traditional methods.</a:t>
            </a:r>
          </a:p>
          <a:p>
            <a:pPr marL="1079494" lvl="1" indent="-539747" algn="l">
              <a:lnSpc>
                <a:spcPts val="6999"/>
              </a:lnSpc>
              <a:buFont typeface="Arial"/>
              <a:buChar char="•"/>
            </a:pPr>
            <a:r>
              <a:rPr lang="en-US" sz="4999">
                <a:solidFill>
                  <a:srgbClr val="663724"/>
                </a:solidFill>
                <a:latin typeface="Brice BoldCondensed"/>
                <a:ea typeface="Brice BoldCondensed"/>
                <a:cs typeface="Brice BoldCondensed"/>
                <a:sym typeface="Brice BoldCondensed"/>
              </a:rPr>
              <a:t>Solution: AI-powered disease detection tool based on symptoms.</a:t>
            </a:r>
          </a:p>
          <a:p>
            <a:pPr algn="ctr">
              <a:lnSpc>
                <a:spcPts val="6999"/>
              </a:lnSpc>
            </a:pPr>
            <a:endParaRPr lang="en-US" sz="4999">
              <a:solidFill>
                <a:srgbClr val="663724"/>
              </a:solidFill>
              <a:latin typeface="Brice BoldCondensed"/>
              <a:ea typeface="Brice BoldCondensed"/>
              <a:cs typeface="Brice BoldCondensed"/>
              <a:sym typeface="Brice BoldCondensed"/>
            </a:endParaRPr>
          </a:p>
        </p:txBody>
      </p:sp>
      <p:sp>
        <p:nvSpPr>
          <p:cNvPr id="10" name="Freeform 10"/>
          <p:cNvSpPr/>
          <p:nvPr/>
        </p:nvSpPr>
        <p:spPr>
          <a:xfrm>
            <a:off x="13592240" y="6702448"/>
            <a:ext cx="7334121" cy="3584552"/>
          </a:xfrm>
          <a:custGeom>
            <a:avLst/>
            <a:gdLst/>
            <a:ahLst/>
            <a:cxnLst/>
            <a:rect l="l" t="t" r="r" b="b"/>
            <a:pathLst>
              <a:path w="7334121" h="3584552">
                <a:moveTo>
                  <a:pt x="0" y="0"/>
                </a:moveTo>
                <a:lnTo>
                  <a:pt x="7334120" y="0"/>
                </a:lnTo>
                <a:lnTo>
                  <a:pt x="7334120" y="3584552"/>
                </a:lnTo>
                <a:lnTo>
                  <a:pt x="0" y="3584552"/>
                </a:lnTo>
                <a:lnTo>
                  <a:pt x="0" y="0"/>
                </a:lnTo>
                <a:close/>
              </a:path>
            </a:pathLst>
          </a:custGeom>
          <a:blipFill>
            <a:blip r:embed="rId5"/>
            <a:stretch>
              <a:fillRect/>
            </a:stretch>
          </a:blipFill>
        </p:spPr>
        <p:txBody>
          <a:bodyPr/>
          <a:lstStyle/>
          <a:p>
            <a:endParaRPr lang="en-EG"/>
          </a:p>
        </p:txBody>
      </p:sp>
      <p:sp>
        <p:nvSpPr>
          <p:cNvPr id="11" name="Freeform 11"/>
          <p:cNvSpPr/>
          <p:nvPr/>
        </p:nvSpPr>
        <p:spPr>
          <a:xfrm flipH="1">
            <a:off x="0" y="6457815"/>
            <a:ext cx="3829185" cy="3829185"/>
          </a:xfrm>
          <a:custGeom>
            <a:avLst/>
            <a:gdLst/>
            <a:ahLst/>
            <a:cxnLst/>
            <a:rect l="l" t="t" r="r" b="b"/>
            <a:pathLst>
              <a:path w="3829185" h="3829185">
                <a:moveTo>
                  <a:pt x="3829185" y="0"/>
                </a:moveTo>
                <a:lnTo>
                  <a:pt x="0" y="0"/>
                </a:lnTo>
                <a:lnTo>
                  <a:pt x="0" y="3829185"/>
                </a:lnTo>
                <a:lnTo>
                  <a:pt x="3829185" y="3829185"/>
                </a:lnTo>
                <a:lnTo>
                  <a:pt x="3829185"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EG"/>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Freeform 3"/>
          <p:cNvSpPr/>
          <p:nvPr/>
        </p:nvSpPr>
        <p:spPr>
          <a:xfrm>
            <a:off x="-4149221" y="-459885"/>
            <a:ext cx="8298442" cy="9258300"/>
          </a:xfrm>
          <a:custGeom>
            <a:avLst/>
            <a:gdLst/>
            <a:ahLst/>
            <a:cxnLst/>
            <a:rect l="l" t="t" r="r" b="b"/>
            <a:pathLst>
              <a:path w="8298442" h="9258300">
                <a:moveTo>
                  <a:pt x="0" y="0"/>
                </a:moveTo>
                <a:lnTo>
                  <a:pt x="8298442" y="0"/>
                </a:lnTo>
                <a:lnTo>
                  <a:pt x="8298442" y="9258300"/>
                </a:lnTo>
                <a:lnTo>
                  <a:pt x="0" y="9258300"/>
                </a:lnTo>
                <a:lnTo>
                  <a:pt x="0" y="0"/>
                </a:lnTo>
                <a:close/>
              </a:path>
            </a:pathLst>
          </a:custGeom>
          <a:blipFill>
            <a:blip r:embed="rId3"/>
            <a:stretch>
              <a:fillRect l="-5882" t="-3317" b="-3317"/>
            </a:stretch>
          </a:blipFill>
        </p:spPr>
        <p:txBody>
          <a:bodyPr/>
          <a:lstStyle/>
          <a:p>
            <a:endParaRPr lang="en-EG"/>
          </a:p>
        </p:txBody>
      </p:sp>
      <p:grpSp>
        <p:nvGrpSpPr>
          <p:cNvPr id="4" name="Group 4"/>
          <p:cNvGrpSpPr/>
          <p:nvPr/>
        </p:nvGrpSpPr>
        <p:grpSpPr>
          <a:xfrm>
            <a:off x="1028700" y="1028700"/>
            <a:ext cx="16230600" cy="8229600"/>
            <a:chOff x="0" y="0"/>
            <a:chExt cx="4274726" cy="2167467"/>
          </a:xfrm>
        </p:grpSpPr>
        <p:sp>
          <p:nvSpPr>
            <p:cNvPr id="5" name="Freeform 5"/>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2F6E7">
                <a:alpha val="69804"/>
              </a:srgbClr>
            </a:solidFill>
          </p:spPr>
          <p:txBody>
            <a:bodyPr/>
            <a:lstStyle/>
            <a:p>
              <a:endParaRPr lang="en-EG"/>
            </a:p>
          </p:txBody>
        </p:sp>
        <p:sp>
          <p:nvSpPr>
            <p:cNvPr id="6" name="TextBox 6"/>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700382" y="8389873"/>
            <a:ext cx="19688763" cy="9412844"/>
          </a:xfrm>
          <a:custGeom>
            <a:avLst/>
            <a:gdLst/>
            <a:ahLst/>
            <a:cxnLst/>
            <a:rect l="l" t="t" r="r" b="b"/>
            <a:pathLst>
              <a:path w="19688763" h="9412844">
                <a:moveTo>
                  <a:pt x="0" y="0"/>
                </a:moveTo>
                <a:lnTo>
                  <a:pt x="19688764" y="0"/>
                </a:lnTo>
                <a:lnTo>
                  <a:pt x="19688764" y="9412844"/>
                </a:lnTo>
                <a:lnTo>
                  <a:pt x="0" y="9412844"/>
                </a:lnTo>
                <a:lnTo>
                  <a:pt x="0" y="0"/>
                </a:lnTo>
                <a:close/>
              </a:path>
            </a:pathLst>
          </a:custGeom>
          <a:blipFill>
            <a:blip r:embed="rId4"/>
            <a:stretch>
              <a:fillRect t="-4386" r="-4886" b="-27065"/>
            </a:stretch>
          </a:blipFill>
        </p:spPr>
        <p:txBody>
          <a:bodyPr/>
          <a:lstStyle/>
          <a:p>
            <a:endParaRPr lang="en-EG"/>
          </a:p>
        </p:txBody>
      </p:sp>
      <p:sp>
        <p:nvSpPr>
          <p:cNvPr id="8" name="Freeform 8"/>
          <p:cNvSpPr/>
          <p:nvPr/>
        </p:nvSpPr>
        <p:spPr>
          <a:xfrm>
            <a:off x="-3637651" y="6387119"/>
            <a:ext cx="5874539" cy="2871181"/>
          </a:xfrm>
          <a:custGeom>
            <a:avLst/>
            <a:gdLst/>
            <a:ahLst/>
            <a:cxnLst/>
            <a:rect l="l" t="t" r="r" b="b"/>
            <a:pathLst>
              <a:path w="5874539" h="2871181">
                <a:moveTo>
                  <a:pt x="0" y="0"/>
                </a:moveTo>
                <a:lnTo>
                  <a:pt x="5874539" y="0"/>
                </a:lnTo>
                <a:lnTo>
                  <a:pt x="5874539" y="2871181"/>
                </a:lnTo>
                <a:lnTo>
                  <a:pt x="0" y="2871181"/>
                </a:lnTo>
                <a:lnTo>
                  <a:pt x="0" y="0"/>
                </a:lnTo>
                <a:close/>
              </a:path>
            </a:pathLst>
          </a:custGeom>
          <a:blipFill>
            <a:blip r:embed="rId5"/>
            <a:stretch>
              <a:fillRect/>
            </a:stretch>
          </a:blipFill>
        </p:spPr>
        <p:txBody>
          <a:bodyPr/>
          <a:lstStyle/>
          <a:p>
            <a:endParaRPr lang="en-EG"/>
          </a:p>
        </p:txBody>
      </p:sp>
      <p:sp>
        <p:nvSpPr>
          <p:cNvPr id="9" name="TextBox 9"/>
          <p:cNvSpPr txBox="1"/>
          <p:nvPr/>
        </p:nvSpPr>
        <p:spPr>
          <a:xfrm>
            <a:off x="1602307" y="3276441"/>
            <a:ext cx="13549069" cy="7803515"/>
          </a:xfrm>
          <a:prstGeom prst="rect">
            <a:avLst/>
          </a:prstGeom>
        </p:spPr>
        <p:txBody>
          <a:bodyPr lIns="0" tIns="0" rIns="0" bIns="0" rtlCol="0" anchor="t">
            <a:spAutoFit/>
          </a:bodyPr>
          <a:lstStyle/>
          <a:p>
            <a:pPr algn="just">
              <a:lnSpc>
                <a:spcPts val="6159"/>
              </a:lnSpc>
            </a:pPr>
            <a:r>
              <a:rPr lang="en-US" sz="4399">
                <a:solidFill>
                  <a:srgbClr val="2A493D"/>
                </a:solidFill>
                <a:latin typeface="Brice BoldCondensed"/>
                <a:ea typeface="Brice BoldCondensed"/>
                <a:cs typeface="Brice BoldCondensed"/>
                <a:sym typeface="Brice BoldCondensed"/>
              </a:rPr>
              <a:t>The cattle farming industry faces significant challenges due to the lack of early disease detection systems. Diseases in cattle can cause severe financial losses, reduced productivity, and even the spread of infections.</a:t>
            </a:r>
          </a:p>
          <a:p>
            <a:pPr marL="949957" lvl="1" indent="-474979" algn="just">
              <a:lnSpc>
                <a:spcPts val="6159"/>
              </a:lnSpc>
              <a:buFont typeface="Arial"/>
              <a:buChar char="•"/>
            </a:pPr>
            <a:r>
              <a:rPr lang="en-US" sz="4399">
                <a:solidFill>
                  <a:srgbClr val="2A493D"/>
                </a:solidFill>
                <a:latin typeface="Brice BoldCondensed"/>
                <a:ea typeface="Brice BoldCondensed"/>
                <a:cs typeface="Brice BoldCondensed"/>
                <a:sym typeface="Brice BoldCondensed"/>
              </a:rPr>
              <a:t>Problem: Farmers often struggle to diagnose diseases in cattle on time, especially in rural areas with limited access to veterinary services.</a:t>
            </a:r>
          </a:p>
          <a:p>
            <a:pPr marL="949957" lvl="1" indent="-474979" algn="just">
              <a:lnSpc>
                <a:spcPts val="6159"/>
              </a:lnSpc>
              <a:buFont typeface="Arial"/>
              <a:buChar char="•"/>
            </a:pPr>
            <a:r>
              <a:rPr lang="en-US" sz="4399">
                <a:solidFill>
                  <a:srgbClr val="2A493D"/>
                </a:solidFill>
                <a:latin typeface="Brice BoldCondensed"/>
                <a:ea typeface="Brice BoldCondensed"/>
                <a:cs typeface="Brice BoldCondensed"/>
                <a:sym typeface="Brice BoldCondensed"/>
              </a:rPr>
              <a:t>Impact: Delayed diagnosis leads to increased mortality rates, reduced milk production, and higher medical costs.</a:t>
            </a:r>
          </a:p>
          <a:p>
            <a:pPr algn="just">
              <a:lnSpc>
                <a:spcPts val="6159"/>
              </a:lnSpc>
            </a:pPr>
            <a:endParaRPr lang="en-US" sz="4399">
              <a:solidFill>
                <a:srgbClr val="2A493D"/>
              </a:solidFill>
              <a:latin typeface="Brice BoldCondensed"/>
              <a:ea typeface="Brice BoldCondensed"/>
              <a:cs typeface="Brice BoldCondensed"/>
              <a:sym typeface="Brice BoldCondensed"/>
            </a:endParaRPr>
          </a:p>
          <a:p>
            <a:pPr algn="just">
              <a:lnSpc>
                <a:spcPts val="6159"/>
              </a:lnSpc>
            </a:pPr>
            <a:endParaRPr lang="en-US" sz="4399">
              <a:solidFill>
                <a:srgbClr val="2A493D"/>
              </a:solidFill>
              <a:latin typeface="Brice BoldCondensed"/>
              <a:ea typeface="Brice BoldCondensed"/>
              <a:cs typeface="Brice BoldCondensed"/>
              <a:sym typeface="Brice BoldCondensed"/>
            </a:endParaRPr>
          </a:p>
          <a:p>
            <a:pPr algn="just">
              <a:lnSpc>
                <a:spcPts val="6159"/>
              </a:lnSpc>
            </a:pPr>
            <a:endParaRPr lang="en-US" sz="4399">
              <a:solidFill>
                <a:srgbClr val="2A493D"/>
              </a:solidFill>
              <a:latin typeface="Brice BoldCondensed"/>
              <a:ea typeface="Brice BoldCondensed"/>
              <a:cs typeface="Brice BoldCondensed"/>
              <a:sym typeface="Brice BoldCondensed"/>
            </a:endParaRPr>
          </a:p>
        </p:txBody>
      </p:sp>
      <p:sp>
        <p:nvSpPr>
          <p:cNvPr id="10" name="Freeform 10"/>
          <p:cNvSpPr/>
          <p:nvPr/>
        </p:nvSpPr>
        <p:spPr>
          <a:xfrm>
            <a:off x="15151376" y="6172200"/>
            <a:ext cx="2671011" cy="4114800"/>
          </a:xfrm>
          <a:custGeom>
            <a:avLst/>
            <a:gdLst/>
            <a:ahLst/>
            <a:cxnLst/>
            <a:rect l="l" t="t" r="r" b="b"/>
            <a:pathLst>
              <a:path w="2671011" h="4114800">
                <a:moveTo>
                  <a:pt x="0" y="0"/>
                </a:moveTo>
                <a:lnTo>
                  <a:pt x="2671011" y="0"/>
                </a:lnTo>
                <a:lnTo>
                  <a:pt x="2671011"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EG"/>
          </a:p>
        </p:txBody>
      </p:sp>
      <p:sp>
        <p:nvSpPr>
          <p:cNvPr id="11" name="TextBox 11"/>
          <p:cNvSpPr txBox="1"/>
          <p:nvPr/>
        </p:nvSpPr>
        <p:spPr>
          <a:xfrm>
            <a:off x="3136624" y="1365778"/>
            <a:ext cx="12014752" cy="2015439"/>
          </a:xfrm>
          <a:prstGeom prst="rect">
            <a:avLst/>
          </a:prstGeom>
        </p:spPr>
        <p:txBody>
          <a:bodyPr lIns="0" tIns="0" rIns="0" bIns="0" rtlCol="0" anchor="t">
            <a:spAutoFit/>
          </a:bodyPr>
          <a:lstStyle/>
          <a:p>
            <a:pPr algn="ctr">
              <a:lnSpc>
                <a:spcPts val="16487"/>
              </a:lnSpc>
            </a:pPr>
            <a:r>
              <a:rPr lang="en-US" sz="11777">
                <a:solidFill>
                  <a:srgbClr val="663724"/>
                </a:solidFill>
                <a:latin typeface="Brice BoldCondensed"/>
                <a:ea typeface="Brice BoldCondensed"/>
                <a:cs typeface="Brice BoldCondensed"/>
                <a:sym typeface="Brice BoldCondensed"/>
              </a:rPr>
              <a:t>PROBLEM STATEMENT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Freeform 3"/>
          <p:cNvSpPr/>
          <p:nvPr/>
        </p:nvSpPr>
        <p:spPr>
          <a:xfrm>
            <a:off x="-4149221" y="-459885"/>
            <a:ext cx="8298442" cy="9258300"/>
          </a:xfrm>
          <a:custGeom>
            <a:avLst/>
            <a:gdLst/>
            <a:ahLst/>
            <a:cxnLst/>
            <a:rect l="l" t="t" r="r" b="b"/>
            <a:pathLst>
              <a:path w="8298442" h="9258300">
                <a:moveTo>
                  <a:pt x="0" y="0"/>
                </a:moveTo>
                <a:lnTo>
                  <a:pt x="8298442" y="0"/>
                </a:lnTo>
                <a:lnTo>
                  <a:pt x="8298442" y="9258300"/>
                </a:lnTo>
                <a:lnTo>
                  <a:pt x="0" y="9258300"/>
                </a:lnTo>
                <a:lnTo>
                  <a:pt x="0" y="0"/>
                </a:lnTo>
                <a:close/>
              </a:path>
            </a:pathLst>
          </a:custGeom>
          <a:blipFill>
            <a:blip r:embed="rId3"/>
            <a:stretch>
              <a:fillRect l="-5882" t="-3317" b="-3317"/>
            </a:stretch>
          </a:blipFill>
        </p:spPr>
        <p:txBody>
          <a:bodyPr/>
          <a:lstStyle/>
          <a:p>
            <a:endParaRPr lang="en-EG"/>
          </a:p>
        </p:txBody>
      </p:sp>
      <p:grpSp>
        <p:nvGrpSpPr>
          <p:cNvPr id="4" name="Group 4"/>
          <p:cNvGrpSpPr/>
          <p:nvPr/>
        </p:nvGrpSpPr>
        <p:grpSpPr>
          <a:xfrm>
            <a:off x="1028700" y="1028700"/>
            <a:ext cx="16230600" cy="8229600"/>
            <a:chOff x="0" y="0"/>
            <a:chExt cx="4274726" cy="2167467"/>
          </a:xfrm>
        </p:grpSpPr>
        <p:sp>
          <p:nvSpPr>
            <p:cNvPr id="5" name="Freeform 5"/>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2F6E7">
                <a:alpha val="69804"/>
              </a:srgbClr>
            </a:solidFill>
          </p:spPr>
          <p:txBody>
            <a:bodyPr/>
            <a:lstStyle/>
            <a:p>
              <a:endParaRPr lang="en-EG"/>
            </a:p>
          </p:txBody>
        </p:sp>
        <p:sp>
          <p:nvSpPr>
            <p:cNvPr id="6" name="TextBox 6"/>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a:p>
              <a:pPr algn="ctr">
                <a:lnSpc>
                  <a:spcPts val="2659"/>
                </a:lnSpc>
                <a:spcBef>
                  <a:spcPct val="0"/>
                </a:spcBef>
              </a:pPr>
              <a:endParaRPr/>
            </a:p>
          </p:txBody>
        </p:sp>
      </p:grpSp>
      <p:sp>
        <p:nvSpPr>
          <p:cNvPr id="7" name="Freeform 7"/>
          <p:cNvSpPr/>
          <p:nvPr/>
        </p:nvSpPr>
        <p:spPr>
          <a:xfrm>
            <a:off x="-700382" y="8389873"/>
            <a:ext cx="19688763" cy="9412844"/>
          </a:xfrm>
          <a:custGeom>
            <a:avLst/>
            <a:gdLst/>
            <a:ahLst/>
            <a:cxnLst/>
            <a:rect l="l" t="t" r="r" b="b"/>
            <a:pathLst>
              <a:path w="19688763" h="9412844">
                <a:moveTo>
                  <a:pt x="0" y="0"/>
                </a:moveTo>
                <a:lnTo>
                  <a:pt x="19688764" y="0"/>
                </a:lnTo>
                <a:lnTo>
                  <a:pt x="19688764" y="9412844"/>
                </a:lnTo>
                <a:lnTo>
                  <a:pt x="0" y="9412844"/>
                </a:lnTo>
                <a:lnTo>
                  <a:pt x="0" y="0"/>
                </a:lnTo>
                <a:close/>
              </a:path>
            </a:pathLst>
          </a:custGeom>
          <a:blipFill>
            <a:blip r:embed="rId4"/>
            <a:stretch>
              <a:fillRect t="-4386" r="-4886" b="-27065"/>
            </a:stretch>
          </a:blipFill>
        </p:spPr>
        <p:txBody>
          <a:bodyPr/>
          <a:lstStyle/>
          <a:p>
            <a:endParaRPr lang="en-EG"/>
          </a:p>
        </p:txBody>
      </p:sp>
      <p:sp>
        <p:nvSpPr>
          <p:cNvPr id="8" name="Freeform 8"/>
          <p:cNvSpPr/>
          <p:nvPr/>
        </p:nvSpPr>
        <p:spPr>
          <a:xfrm>
            <a:off x="-3637651" y="6387119"/>
            <a:ext cx="5874539" cy="2871181"/>
          </a:xfrm>
          <a:custGeom>
            <a:avLst/>
            <a:gdLst/>
            <a:ahLst/>
            <a:cxnLst/>
            <a:rect l="l" t="t" r="r" b="b"/>
            <a:pathLst>
              <a:path w="5874539" h="2871181">
                <a:moveTo>
                  <a:pt x="0" y="0"/>
                </a:moveTo>
                <a:lnTo>
                  <a:pt x="5874539" y="0"/>
                </a:lnTo>
                <a:lnTo>
                  <a:pt x="5874539" y="2871181"/>
                </a:lnTo>
                <a:lnTo>
                  <a:pt x="0" y="2871181"/>
                </a:lnTo>
                <a:lnTo>
                  <a:pt x="0" y="0"/>
                </a:lnTo>
                <a:close/>
              </a:path>
            </a:pathLst>
          </a:custGeom>
          <a:blipFill>
            <a:blip r:embed="rId5"/>
            <a:stretch>
              <a:fillRect/>
            </a:stretch>
          </a:blipFill>
        </p:spPr>
        <p:txBody>
          <a:bodyPr/>
          <a:lstStyle/>
          <a:p>
            <a:endParaRPr lang="en-EG"/>
          </a:p>
        </p:txBody>
      </p:sp>
      <p:sp>
        <p:nvSpPr>
          <p:cNvPr id="9" name="Freeform 9"/>
          <p:cNvSpPr/>
          <p:nvPr/>
        </p:nvSpPr>
        <p:spPr>
          <a:xfrm>
            <a:off x="2236888" y="3499921"/>
            <a:ext cx="722690" cy="669344"/>
          </a:xfrm>
          <a:custGeom>
            <a:avLst/>
            <a:gdLst/>
            <a:ahLst/>
            <a:cxnLst/>
            <a:rect l="l" t="t" r="r" b="b"/>
            <a:pathLst>
              <a:path w="722690" h="669344">
                <a:moveTo>
                  <a:pt x="0" y="0"/>
                </a:moveTo>
                <a:lnTo>
                  <a:pt x="722690" y="0"/>
                </a:lnTo>
                <a:lnTo>
                  <a:pt x="722690" y="669344"/>
                </a:lnTo>
                <a:lnTo>
                  <a:pt x="0" y="6693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EG"/>
          </a:p>
        </p:txBody>
      </p:sp>
      <p:sp>
        <p:nvSpPr>
          <p:cNvPr id="10" name="Freeform 10"/>
          <p:cNvSpPr/>
          <p:nvPr/>
        </p:nvSpPr>
        <p:spPr>
          <a:xfrm>
            <a:off x="2236888" y="5143500"/>
            <a:ext cx="722690" cy="669344"/>
          </a:xfrm>
          <a:custGeom>
            <a:avLst/>
            <a:gdLst/>
            <a:ahLst/>
            <a:cxnLst/>
            <a:rect l="l" t="t" r="r" b="b"/>
            <a:pathLst>
              <a:path w="722690" h="669344">
                <a:moveTo>
                  <a:pt x="0" y="0"/>
                </a:moveTo>
                <a:lnTo>
                  <a:pt x="722690" y="0"/>
                </a:lnTo>
                <a:lnTo>
                  <a:pt x="722690" y="669344"/>
                </a:lnTo>
                <a:lnTo>
                  <a:pt x="0" y="6693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EG"/>
          </a:p>
        </p:txBody>
      </p:sp>
      <p:sp>
        <p:nvSpPr>
          <p:cNvPr id="11" name="Freeform 11"/>
          <p:cNvSpPr/>
          <p:nvPr/>
        </p:nvSpPr>
        <p:spPr>
          <a:xfrm>
            <a:off x="2236888" y="6702448"/>
            <a:ext cx="722690" cy="669344"/>
          </a:xfrm>
          <a:custGeom>
            <a:avLst/>
            <a:gdLst/>
            <a:ahLst/>
            <a:cxnLst/>
            <a:rect l="l" t="t" r="r" b="b"/>
            <a:pathLst>
              <a:path w="722690" h="669344">
                <a:moveTo>
                  <a:pt x="0" y="0"/>
                </a:moveTo>
                <a:lnTo>
                  <a:pt x="722690" y="0"/>
                </a:lnTo>
                <a:lnTo>
                  <a:pt x="722690" y="669344"/>
                </a:lnTo>
                <a:lnTo>
                  <a:pt x="0" y="6693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EG"/>
          </a:p>
        </p:txBody>
      </p:sp>
      <p:sp>
        <p:nvSpPr>
          <p:cNvPr id="12" name="Freeform 12"/>
          <p:cNvSpPr/>
          <p:nvPr/>
        </p:nvSpPr>
        <p:spPr>
          <a:xfrm>
            <a:off x="12398164" y="4979694"/>
            <a:ext cx="5506423" cy="4114800"/>
          </a:xfrm>
          <a:custGeom>
            <a:avLst/>
            <a:gdLst/>
            <a:ahLst/>
            <a:cxnLst/>
            <a:rect l="l" t="t" r="r" b="b"/>
            <a:pathLst>
              <a:path w="5506423" h="4114800">
                <a:moveTo>
                  <a:pt x="0" y="0"/>
                </a:moveTo>
                <a:lnTo>
                  <a:pt x="5506424" y="0"/>
                </a:lnTo>
                <a:lnTo>
                  <a:pt x="5506424"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EG"/>
          </a:p>
        </p:txBody>
      </p:sp>
      <p:sp>
        <p:nvSpPr>
          <p:cNvPr id="13" name="TextBox 13"/>
          <p:cNvSpPr txBox="1"/>
          <p:nvPr/>
        </p:nvSpPr>
        <p:spPr>
          <a:xfrm>
            <a:off x="3272980" y="3448560"/>
            <a:ext cx="12512977" cy="774065"/>
          </a:xfrm>
          <a:prstGeom prst="rect">
            <a:avLst/>
          </a:prstGeom>
        </p:spPr>
        <p:txBody>
          <a:bodyPr lIns="0" tIns="0" rIns="0" bIns="0" rtlCol="0" anchor="t">
            <a:spAutoFit/>
          </a:bodyPr>
          <a:lstStyle/>
          <a:p>
            <a:pPr algn="l">
              <a:lnSpc>
                <a:spcPts val="6159"/>
              </a:lnSpc>
            </a:pPr>
            <a:r>
              <a:rPr lang="en-US" sz="4399">
                <a:solidFill>
                  <a:srgbClr val="663724"/>
                </a:solidFill>
                <a:latin typeface="Brice BoldCondensed"/>
                <a:ea typeface="Brice BoldCondensed"/>
                <a:cs typeface="Brice BoldCondensed"/>
                <a:sym typeface="Brice BoldCondensed"/>
              </a:rPr>
              <a:t>Early and accurate disease detection</a:t>
            </a:r>
          </a:p>
        </p:txBody>
      </p:sp>
      <p:sp>
        <p:nvSpPr>
          <p:cNvPr id="14" name="TextBox 14"/>
          <p:cNvSpPr txBox="1"/>
          <p:nvPr/>
        </p:nvSpPr>
        <p:spPr>
          <a:xfrm>
            <a:off x="3136624" y="1346728"/>
            <a:ext cx="12014752" cy="2033407"/>
          </a:xfrm>
          <a:prstGeom prst="rect">
            <a:avLst/>
          </a:prstGeom>
        </p:spPr>
        <p:txBody>
          <a:bodyPr lIns="0" tIns="0" rIns="0" bIns="0" rtlCol="0" anchor="t">
            <a:spAutoFit/>
          </a:bodyPr>
          <a:lstStyle/>
          <a:p>
            <a:pPr algn="ctr">
              <a:lnSpc>
                <a:spcPts val="16487"/>
              </a:lnSpc>
            </a:pPr>
            <a:r>
              <a:rPr lang="en-US" sz="11777">
                <a:solidFill>
                  <a:srgbClr val="663724"/>
                </a:solidFill>
                <a:latin typeface="Selima"/>
                <a:ea typeface="Selima"/>
                <a:cs typeface="Selima"/>
                <a:sym typeface="Selima"/>
              </a:rPr>
              <a:t>OBJECTIVES</a:t>
            </a:r>
          </a:p>
        </p:txBody>
      </p:sp>
      <p:sp>
        <p:nvSpPr>
          <p:cNvPr id="15" name="TextBox 15"/>
          <p:cNvSpPr txBox="1"/>
          <p:nvPr/>
        </p:nvSpPr>
        <p:spPr>
          <a:xfrm>
            <a:off x="3272980" y="5038725"/>
            <a:ext cx="12701093" cy="774065"/>
          </a:xfrm>
          <a:prstGeom prst="rect">
            <a:avLst/>
          </a:prstGeom>
        </p:spPr>
        <p:txBody>
          <a:bodyPr lIns="0" tIns="0" rIns="0" bIns="0" rtlCol="0" anchor="t">
            <a:spAutoFit/>
          </a:bodyPr>
          <a:lstStyle/>
          <a:p>
            <a:pPr algn="l">
              <a:lnSpc>
                <a:spcPts val="6159"/>
              </a:lnSpc>
            </a:pPr>
            <a:r>
              <a:rPr lang="en-US" sz="4399">
                <a:solidFill>
                  <a:srgbClr val="663724"/>
                </a:solidFill>
                <a:latin typeface="Brice BoldCondensed"/>
                <a:ea typeface="Brice BoldCondensed"/>
                <a:cs typeface="Brice BoldCondensed"/>
                <a:sym typeface="Brice BoldCondensed"/>
              </a:rPr>
              <a:t>Integrating machine learning algorithms for better diagnoses.</a:t>
            </a:r>
          </a:p>
        </p:txBody>
      </p:sp>
      <p:sp>
        <p:nvSpPr>
          <p:cNvPr id="16" name="TextBox 16"/>
          <p:cNvSpPr txBox="1"/>
          <p:nvPr/>
        </p:nvSpPr>
        <p:spPr>
          <a:xfrm>
            <a:off x="3272980" y="6597673"/>
            <a:ext cx="12701093" cy="774065"/>
          </a:xfrm>
          <a:prstGeom prst="rect">
            <a:avLst/>
          </a:prstGeom>
        </p:spPr>
        <p:txBody>
          <a:bodyPr lIns="0" tIns="0" rIns="0" bIns="0" rtlCol="0" anchor="t">
            <a:spAutoFit/>
          </a:bodyPr>
          <a:lstStyle/>
          <a:p>
            <a:pPr algn="l">
              <a:lnSpc>
                <a:spcPts val="6159"/>
              </a:lnSpc>
            </a:pPr>
            <a:r>
              <a:rPr lang="en-US" sz="4399">
                <a:solidFill>
                  <a:srgbClr val="663724"/>
                </a:solidFill>
                <a:latin typeface="Brice BoldCondensed"/>
                <a:ea typeface="Brice BoldCondensed"/>
                <a:cs typeface="Brice BoldCondensed"/>
                <a:sym typeface="Brice BoldCondensed"/>
              </a:rPr>
              <a:t>Provide a simple and effective tool for farmers and veterinarians.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Freeform 3"/>
          <p:cNvSpPr/>
          <p:nvPr/>
        </p:nvSpPr>
        <p:spPr>
          <a:xfrm>
            <a:off x="-4149221" y="-459885"/>
            <a:ext cx="8298442" cy="9258300"/>
          </a:xfrm>
          <a:custGeom>
            <a:avLst/>
            <a:gdLst/>
            <a:ahLst/>
            <a:cxnLst/>
            <a:rect l="l" t="t" r="r" b="b"/>
            <a:pathLst>
              <a:path w="8298442" h="9258300">
                <a:moveTo>
                  <a:pt x="0" y="0"/>
                </a:moveTo>
                <a:lnTo>
                  <a:pt x="8298442" y="0"/>
                </a:lnTo>
                <a:lnTo>
                  <a:pt x="8298442" y="9258300"/>
                </a:lnTo>
                <a:lnTo>
                  <a:pt x="0" y="9258300"/>
                </a:lnTo>
                <a:lnTo>
                  <a:pt x="0" y="0"/>
                </a:lnTo>
                <a:close/>
              </a:path>
            </a:pathLst>
          </a:custGeom>
          <a:blipFill>
            <a:blip r:embed="rId3"/>
            <a:stretch>
              <a:fillRect l="-5882" t="-3317" b="-3317"/>
            </a:stretch>
          </a:blipFill>
        </p:spPr>
        <p:txBody>
          <a:bodyPr/>
          <a:lstStyle/>
          <a:p>
            <a:endParaRPr lang="en-EG"/>
          </a:p>
        </p:txBody>
      </p:sp>
      <p:grpSp>
        <p:nvGrpSpPr>
          <p:cNvPr id="4" name="Group 4"/>
          <p:cNvGrpSpPr/>
          <p:nvPr/>
        </p:nvGrpSpPr>
        <p:grpSpPr>
          <a:xfrm>
            <a:off x="1028700" y="1028700"/>
            <a:ext cx="16230600" cy="8229600"/>
            <a:chOff x="0" y="0"/>
            <a:chExt cx="4274726" cy="2167467"/>
          </a:xfrm>
        </p:grpSpPr>
        <p:sp>
          <p:nvSpPr>
            <p:cNvPr id="5" name="Freeform 5"/>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2F6E7">
                <a:alpha val="69804"/>
              </a:srgbClr>
            </a:solidFill>
          </p:spPr>
          <p:txBody>
            <a:bodyPr/>
            <a:lstStyle/>
            <a:p>
              <a:endParaRPr lang="en-EG"/>
            </a:p>
          </p:txBody>
        </p:sp>
        <p:sp>
          <p:nvSpPr>
            <p:cNvPr id="6" name="TextBox 6"/>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a:p>
              <a:pPr algn="ctr">
                <a:lnSpc>
                  <a:spcPts val="2659"/>
                </a:lnSpc>
                <a:spcBef>
                  <a:spcPct val="0"/>
                </a:spcBef>
              </a:pPr>
              <a:endParaRPr/>
            </a:p>
          </p:txBody>
        </p:sp>
      </p:grpSp>
      <p:sp>
        <p:nvSpPr>
          <p:cNvPr id="7" name="Freeform 7"/>
          <p:cNvSpPr/>
          <p:nvPr/>
        </p:nvSpPr>
        <p:spPr>
          <a:xfrm>
            <a:off x="-700382" y="8389873"/>
            <a:ext cx="19688763" cy="9412844"/>
          </a:xfrm>
          <a:custGeom>
            <a:avLst/>
            <a:gdLst/>
            <a:ahLst/>
            <a:cxnLst/>
            <a:rect l="l" t="t" r="r" b="b"/>
            <a:pathLst>
              <a:path w="19688763" h="9412844">
                <a:moveTo>
                  <a:pt x="0" y="0"/>
                </a:moveTo>
                <a:lnTo>
                  <a:pt x="19688764" y="0"/>
                </a:lnTo>
                <a:lnTo>
                  <a:pt x="19688764" y="9412844"/>
                </a:lnTo>
                <a:lnTo>
                  <a:pt x="0" y="9412844"/>
                </a:lnTo>
                <a:lnTo>
                  <a:pt x="0" y="0"/>
                </a:lnTo>
                <a:close/>
              </a:path>
            </a:pathLst>
          </a:custGeom>
          <a:blipFill>
            <a:blip r:embed="rId4"/>
            <a:stretch>
              <a:fillRect t="-4386" r="-4886" b="-27065"/>
            </a:stretch>
          </a:blipFill>
        </p:spPr>
        <p:txBody>
          <a:bodyPr/>
          <a:lstStyle/>
          <a:p>
            <a:endParaRPr lang="en-EG"/>
          </a:p>
        </p:txBody>
      </p:sp>
      <p:sp>
        <p:nvSpPr>
          <p:cNvPr id="8" name="Freeform 8"/>
          <p:cNvSpPr/>
          <p:nvPr/>
        </p:nvSpPr>
        <p:spPr>
          <a:xfrm>
            <a:off x="-3637651" y="6387119"/>
            <a:ext cx="5874539" cy="2871181"/>
          </a:xfrm>
          <a:custGeom>
            <a:avLst/>
            <a:gdLst/>
            <a:ahLst/>
            <a:cxnLst/>
            <a:rect l="l" t="t" r="r" b="b"/>
            <a:pathLst>
              <a:path w="5874539" h="2871181">
                <a:moveTo>
                  <a:pt x="0" y="0"/>
                </a:moveTo>
                <a:lnTo>
                  <a:pt x="5874539" y="0"/>
                </a:lnTo>
                <a:lnTo>
                  <a:pt x="5874539" y="2871181"/>
                </a:lnTo>
                <a:lnTo>
                  <a:pt x="0" y="2871181"/>
                </a:lnTo>
                <a:lnTo>
                  <a:pt x="0" y="0"/>
                </a:lnTo>
                <a:close/>
              </a:path>
            </a:pathLst>
          </a:custGeom>
          <a:blipFill>
            <a:blip r:embed="rId5"/>
            <a:stretch>
              <a:fillRect/>
            </a:stretch>
          </a:blipFill>
        </p:spPr>
        <p:txBody>
          <a:bodyPr/>
          <a:lstStyle/>
          <a:p>
            <a:endParaRPr lang="en-EG"/>
          </a:p>
        </p:txBody>
      </p:sp>
      <p:sp>
        <p:nvSpPr>
          <p:cNvPr id="9" name="Freeform 9"/>
          <p:cNvSpPr/>
          <p:nvPr/>
        </p:nvSpPr>
        <p:spPr>
          <a:xfrm>
            <a:off x="1261177" y="2102968"/>
            <a:ext cx="722690" cy="669344"/>
          </a:xfrm>
          <a:custGeom>
            <a:avLst/>
            <a:gdLst/>
            <a:ahLst/>
            <a:cxnLst/>
            <a:rect l="l" t="t" r="r" b="b"/>
            <a:pathLst>
              <a:path w="722690" h="669344">
                <a:moveTo>
                  <a:pt x="0" y="0"/>
                </a:moveTo>
                <a:lnTo>
                  <a:pt x="722690" y="0"/>
                </a:lnTo>
                <a:lnTo>
                  <a:pt x="722690" y="669344"/>
                </a:lnTo>
                <a:lnTo>
                  <a:pt x="0" y="6693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EG"/>
          </a:p>
        </p:txBody>
      </p:sp>
      <p:sp>
        <p:nvSpPr>
          <p:cNvPr id="10" name="Freeform 10"/>
          <p:cNvSpPr/>
          <p:nvPr/>
        </p:nvSpPr>
        <p:spPr>
          <a:xfrm>
            <a:off x="13916673" y="6172200"/>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EG"/>
          </a:p>
        </p:txBody>
      </p:sp>
      <p:sp>
        <p:nvSpPr>
          <p:cNvPr id="11" name="TextBox 11"/>
          <p:cNvSpPr txBox="1"/>
          <p:nvPr/>
        </p:nvSpPr>
        <p:spPr>
          <a:xfrm>
            <a:off x="1983867" y="2036293"/>
            <a:ext cx="17685579" cy="1889760"/>
          </a:xfrm>
          <a:prstGeom prst="rect">
            <a:avLst/>
          </a:prstGeom>
        </p:spPr>
        <p:txBody>
          <a:bodyPr lIns="0" tIns="0" rIns="0" bIns="0" rtlCol="0" anchor="t">
            <a:spAutoFit/>
          </a:bodyPr>
          <a:lstStyle/>
          <a:p>
            <a:pPr algn="l">
              <a:lnSpc>
                <a:spcPts val="5040"/>
              </a:lnSpc>
            </a:pPr>
            <a:r>
              <a:rPr lang="en-US" sz="3600">
                <a:solidFill>
                  <a:srgbClr val="663724"/>
                </a:solidFill>
                <a:latin typeface="Brice BoldCondensed"/>
                <a:ea typeface="Brice BoldCondensed"/>
                <a:cs typeface="Brice BoldCondensed"/>
                <a:sym typeface="Brice BoldCondensed"/>
              </a:rPr>
              <a:t>Our methodology involves collecting data on symptoms and diseases, preprocessing the data, and implementing multiple machine learning models to predict diseases in cattle.</a:t>
            </a:r>
          </a:p>
          <a:p>
            <a:pPr algn="l">
              <a:lnSpc>
                <a:spcPts val="5040"/>
              </a:lnSpc>
            </a:pPr>
            <a:endParaRPr lang="en-US" sz="3600">
              <a:solidFill>
                <a:srgbClr val="663724"/>
              </a:solidFill>
              <a:latin typeface="Brice BoldCondensed"/>
              <a:ea typeface="Brice BoldCondensed"/>
              <a:cs typeface="Brice BoldCondensed"/>
              <a:sym typeface="Brice BoldCondensed"/>
            </a:endParaRPr>
          </a:p>
        </p:txBody>
      </p:sp>
      <p:sp>
        <p:nvSpPr>
          <p:cNvPr id="12" name="TextBox 12"/>
          <p:cNvSpPr txBox="1"/>
          <p:nvPr/>
        </p:nvSpPr>
        <p:spPr>
          <a:xfrm>
            <a:off x="2569174" y="838200"/>
            <a:ext cx="14267657" cy="1503609"/>
          </a:xfrm>
          <a:prstGeom prst="rect">
            <a:avLst/>
          </a:prstGeom>
        </p:spPr>
        <p:txBody>
          <a:bodyPr lIns="0" tIns="0" rIns="0" bIns="0" rtlCol="0" anchor="t">
            <a:spAutoFit/>
          </a:bodyPr>
          <a:lstStyle/>
          <a:p>
            <a:pPr algn="ctr">
              <a:lnSpc>
                <a:spcPts val="12148"/>
              </a:lnSpc>
            </a:pPr>
            <a:r>
              <a:rPr lang="en-US" sz="8677">
                <a:solidFill>
                  <a:srgbClr val="663724"/>
                </a:solidFill>
                <a:latin typeface="Selima"/>
                <a:ea typeface="Selima"/>
                <a:cs typeface="Selima"/>
                <a:sym typeface="Selima"/>
              </a:rPr>
              <a:t>PROPOSED METHODOLOGY</a:t>
            </a:r>
          </a:p>
        </p:txBody>
      </p:sp>
      <p:sp>
        <p:nvSpPr>
          <p:cNvPr id="13" name="TextBox 13"/>
          <p:cNvSpPr txBox="1"/>
          <p:nvPr/>
        </p:nvSpPr>
        <p:spPr>
          <a:xfrm>
            <a:off x="1261177" y="3191793"/>
            <a:ext cx="17685579" cy="4630917"/>
          </a:xfrm>
          <a:prstGeom prst="rect">
            <a:avLst/>
          </a:prstGeom>
        </p:spPr>
        <p:txBody>
          <a:bodyPr lIns="0" tIns="0" rIns="0" bIns="0" rtlCol="0" anchor="t">
            <a:spAutoFit/>
          </a:bodyPr>
          <a:lstStyle/>
          <a:p>
            <a:pPr marL="690886" lvl="1" indent="-345443" algn="l">
              <a:lnSpc>
                <a:spcPts val="4480"/>
              </a:lnSpc>
              <a:buFont typeface="Arial"/>
              <a:buChar char="•"/>
            </a:pPr>
            <a:r>
              <a:rPr lang="en-US" sz="3200">
                <a:solidFill>
                  <a:srgbClr val="663724"/>
                </a:solidFill>
                <a:latin typeface="Brice BoldCondensed"/>
                <a:ea typeface="Brice BoldCondensed"/>
                <a:cs typeface="Brice BoldCondensed"/>
                <a:sym typeface="Brice BoldCondensed"/>
              </a:rPr>
              <a:t>Data Collection: Gather data on symptoms and diseases in cattle from veterinary and agricultural databases.</a:t>
            </a:r>
          </a:p>
          <a:p>
            <a:pPr marL="690886" lvl="1" indent="-345443" algn="l">
              <a:lnSpc>
                <a:spcPts val="4480"/>
              </a:lnSpc>
              <a:buFont typeface="Arial"/>
              <a:buChar char="•"/>
            </a:pPr>
            <a:r>
              <a:rPr lang="en-US" sz="3200">
                <a:solidFill>
                  <a:srgbClr val="663724"/>
                </a:solidFill>
                <a:latin typeface="Brice BoldCondensed"/>
                <a:ea typeface="Brice BoldCondensed"/>
                <a:cs typeface="Brice BoldCondensed"/>
                <a:sym typeface="Brice BoldCondensed"/>
              </a:rPr>
              <a:t>Data Preprocessing: Clean and format the dataset to remove inconsistencies and ensure it's ready for machine learning training.</a:t>
            </a:r>
          </a:p>
          <a:p>
            <a:pPr marL="690886" lvl="1" indent="-345443" algn="l">
              <a:lnSpc>
                <a:spcPts val="4480"/>
              </a:lnSpc>
              <a:buFont typeface="Arial"/>
              <a:buChar char="•"/>
            </a:pPr>
            <a:r>
              <a:rPr lang="en-US" sz="3200">
                <a:solidFill>
                  <a:srgbClr val="663724"/>
                </a:solidFill>
                <a:latin typeface="Brice BoldCondensed"/>
                <a:ea typeface="Brice BoldCondensed"/>
                <a:cs typeface="Brice BoldCondensed"/>
                <a:sym typeface="Brice BoldCondensed"/>
              </a:rPr>
              <a:t>Model Development: Implement and train the following algorithms:</a:t>
            </a:r>
          </a:p>
          <a:p>
            <a:pPr algn="l">
              <a:lnSpc>
                <a:spcPts val="4480"/>
              </a:lnSpc>
            </a:pPr>
            <a:r>
              <a:rPr lang="en-US" sz="3200">
                <a:solidFill>
                  <a:srgbClr val="663724"/>
                </a:solidFill>
                <a:latin typeface="Brice BoldCondensed"/>
                <a:ea typeface="Brice BoldCondensed"/>
                <a:cs typeface="Brice BoldCondensed"/>
                <a:sym typeface="Brice BoldCondensed"/>
              </a:rPr>
              <a:t>                                                                                                                             K-Nearest Neighbors                   Decision Tree</a:t>
            </a:r>
          </a:p>
          <a:p>
            <a:pPr algn="l">
              <a:lnSpc>
                <a:spcPts val="4480"/>
              </a:lnSpc>
            </a:pPr>
            <a:r>
              <a:rPr lang="en-US" sz="3200">
                <a:solidFill>
                  <a:srgbClr val="663724"/>
                </a:solidFill>
                <a:latin typeface="Brice BoldCondensed"/>
                <a:ea typeface="Brice BoldCondensed"/>
                <a:cs typeface="Brice BoldCondensed"/>
                <a:sym typeface="Brice BoldCondensed"/>
              </a:rPr>
              <a:t>                                                                                                                             Random Forest                             Logistic Regression</a:t>
            </a:r>
          </a:p>
          <a:p>
            <a:pPr algn="l">
              <a:lnSpc>
                <a:spcPts val="4480"/>
              </a:lnSpc>
            </a:pPr>
            <a:r>
              <a:rPr lang="en-US" sz="3200">
                <a:solidFill>
                  <a:srgbClr val="663724"/>
                </a:solidFill>
                <a:latin typeface="Brice BoldCondensed"/>
                <a:ea typeface="Brice BoldCondensed"/>
                <a:cs typeface="Brice BoldCondensed"/>
                <a:sym typeface="Brice BoldCondensed"/>
              </a:rPr>
              <a:t>                                                                                                                             Naive Bayes                                   K-Nearest Neighbors</a:t>
            </a:r>
          </a:p>
          <a:p>
            <a:pPr marL="690886" lvl="1" indent="-345443" algn="l">
              <a:lnSpc>
                <a:spcPts val="4480"/>
              </a:lnSpc>
              <a:buFont typeface="Arial"/>
              <a:buChar char="•"/>
            </a:pPr>
            <a:r>
              <a:rPr lang="en-US" sz="3200">
                <a:solidFill>
                  <a:srgbClr val="663724"/>
                </a:solidFill>
                <a:latin typeface="Brice BoldCondensed"/>
                <a:ea typeface="Brice BoldCondensed"/>
                <a:cs typeface="Brice BoldCondensed"/>
                <a:sym typeface="Brice BoldCondensed"/>
              </a:rPr>
              <a:t>Model Evaluation: Evaluate the models using accuracy, precision, recall, and F1 score metrics.</a:t>
            </a:r>
          </a:p>
          <a:p>
            <a:pPr marL="690886" lvl="1" indent="-345443" algn="l">
              <a:lnSpc>
                <a:spcPts val="4480"/>
              </a:lnSpc>
              <a:buFont typeface="Arial"/>
              <a:buChar char="•"/>
            </a:pPr>
            <a:r>
              <a:rPr lang="en-US" sz="3200">
                <a:solidFill>
                  <a:srgbClr val="663724"/>
                </a:solidFill>
                <a:latin typeface="Brice BoldCondensed"/>
                <a:ea typeface="Brice BoldCondensed"/>
                <a:cs typeface="Brice BoldCondensed"/>
                <a:sym typeface="Brice BoldCondensed"/>
              </a:rPr>
              <a:t>User Interface: Develop a desktop interface where users input symptoms and receive prediction</a:t>
            </a:r>
          </a:p>
          <a:p>
            <a:pPr algn="l">
              <a:lnSpc>
                <a:spcPts val="980"/>
              </a:lnSpc>
            </a:pPr>
            <a:endParaRPr lang="en-US" sz="3200">
              <a:solidFill>
                <a:srgbClr val="663724"/>
              </a:solidFill>
              <a:latin typeface="Brice BoldCondensed"/>
              <a:ea typeface="Brice BoldCondensed"/>
              <a:cs typeface="Brice BoldCondensed"/>
              <a:sym typeface="Brice BoldCondense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Freeform 3"/>
          <p:cNvSpPr/>
          <p:nvPr/>
        </p:nvSpPr>
        <p:spPr>
          <a:xfrm>
            <a:off x="-4149221" y="-459885"/>
            <a:ext cx="8298442" cy="9258300"/>
          </a:xfrm>
          <a:custGeom>
            <a:avLst/>
            <a:gdLst/>
            <a:ahLst/>
            <a:cxnLst/>
            <a:rect l="l" t="t" r="r" b="b"/>
            <a:pathLst>
              <a:path w="8298442" h="9258300">
                <a:moveTo>
                  <a:pt x="0" y="0"/>
                </a:moveTo>
                <a:lnTo>
                  <a:pt x="8298442" y="0"/>
                </a:lnTo>
                <a:lnTo>
                  <a:pt x="8298442" y="9258300"/>
                </a:lnTo>
                <a:lnTo>
                  <a:pt x="0" y="9258300"/>
                </a:lnTo>
                <a:lnTo>
                  <a:pt x="0" y="0"/>
                </a:lnTo>
                <a:close/>
              </a:path>
            </a:pathLst>
          </a:custGeom>
          <a:blipFill>
            <a:blip r:embed="rId3"/>
            <a:stretch>
              <a:fillRect l="-5882" t="-3317" b="-3317"/>
            </a:stretch>
          </a:blipFill>
        </p:spPr>
        <p:txBody>
          <a:bodyPr/>
          <a:lstStyle/>
          <a:p>
            <a:endParaRPr lang="en-EG"/>
          </a:p>
        </p:txBody>
      </p:sp>
      <p:grpSp>
        <p:nvGrpSpPr>
          <p:cNvPr id="4" name="Group 4"/>
          <p:cNvGrpSpPr/>
          <p:nvPr/>
        </p:nvGrpSpPr>
        <p:grpSpPr>
          <a:xfrm>
            <a:off x="1028700" y="1028700"/>
            <a:ext cx="16230600" cy="8229600"/>
            <a:chOff x="0" y="0"/>
            <a:chExt cx="4274726" cy="2167467"/>
          </a:xfrm>
        </p:grpSpPr>
        <p:sp>
          <p:nvSpPr>
            <p:cNvPr id="5" name="Freeform 5"/>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2F6E7">
                <a:alpha val="69804"/>
              </a:srgbClr>
            </a:solidFill>
          </p:spPr>
          <p:txBody>
            <a:bodyPr/>
            <a:lstStyle/>
            <a:p>
              <a:endParaRPr lang="en-EG"/>
            </a:p>
          </p:txBody>
        </p:sp>
        <p:sp>
          <p:nvSpPr>
            <p:cNvPr id="6" name="TextBox 6"/>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700382" y="8389873"/>
            <a:ext cx="19688763" cy="9412844"/>
          </a:xfrm>
          <a:custGeom>
            <a:avLst/>
            <a:gdLst/>
            <a:ahLst/>
            <a:cxnLst/>
            <a:rect l="l" t="t" r="r" b="b"/>
            <a:pathLst>
              <a:path w="19688763" h="9412844">
                <a:moveTo>
                  <a:pt x="0" y="0"/>
                </a:moveTo>
                <a:lnTo>
                  <a:pt x="19688764" y="0"/>
                </a:lnTo>
                <a:lnTo>
                  <a:pt x="19688764" y="9412844"/>
                </a:lnTo>
                <a:lnTo>
                  <a:pt x="0" y="9412844"/>
                </a:lnTo>
                <a:lnTo>
                  <a:pt x="0" y="0"/>
                </a:lnTo>
                <a:close/>
              </a:path>
            </a:pathLst>
          </a:custGeom>
          <a:blipFill>
            <a:blip r:embed="rId4"/>
            <a:stretch>
              <a:fillRect t="-4386" r="-4886" b="-27065"/>
            </a:stretch>
          </a:blipFill>
        </p:spPr>
        <p:txBody>
          <a:bodyPr/>
          <a:lstStyle/>
          <a:p>
            <a:endParaRPr lang="en-EG"/>
          </a:p>
        </p:txBody>
      </p:sp>
      <p:sp>
        <p:nvSpPr>
          <p:cNvPr id="8" name="Freeform 8"/>
          <p:cNvSpPr/>
          <p:nvPr/>
        </p:nvSpPr>
        <p:spPr>
          <a:xfrm>
            <a:off x="12389078" y="5426233"/>
            <a:ext cx="6153695" cy="5422944"/>
          </a:xfrm>
          <a:custGeom>
            <a:avLst/>
            <a:gdLst/>
            <a:ahLst/>
            <a:cxnLst/>
            <a:rect l="l" t="t" r="r" b="b"/>
            <a:pathLst>
              <a:path w="6153695" h="5422944">
                <a:moveTo>
                  <a:pt x="0" y="0"/>
                </a:moveTo>
                <a:lnTo>
                  <a:pt x="6153695" y="0"/>
                </a:lnTo>
                <a:lnTo>
                  <a:pt x="6153695" y="5422944"/>
                </a:lnTo>
                <a:lnTo>
                  <a:pt x="0" y="5422944"/>
                </a:lnTo>
                <a:lnTo>
                  <a:pt x="0" y="0"/>
                </a:lnTo>
                <a:close/>
              </a:path>
            </a:pathLst>
          </a:custGeom>
          <a:blipFill>
            <a:blip r:embed="rId5"/>
            <a:stretch>
              <a:fillRect/>
            </a:stretch>
          </a:blipFill>
        </p:spPr>
        <p:txBody>
          <a:bodyPr/>
          <a:lstStyle/>
          <a:p>
            <a:endParaRPr lang="en-EG"/>
          </a:p>
        </p:txBody>
      </p:sp>
      <p:sp>
        <p:nvSpPr>
          <p:cNvPr id="9" name="TextBox 9"/>
          <p:cNvSpPr txBox="1"/>
          <p:nvPr/>
        </p:nvSpPr>
        <p:spPr>
          <a:xfrm>
            <a:off x="1592540" y="3395200"/>
            <a:ext cx="12728647" cy="774065"/>
          </a:xfrm>
          <a:prstGeom prst="rect">
            <a:avLst/>
          </a:prstGeom>
        </p:spPr>
        <p:txBody>
          <a:bodyPr lIns="0" tIns="0" rIns="0" bIns="0" rtlCol="0" anchor="t">
            <a:spAutoFit/>
          </a:bodyPr>
          <a:lstStyle/>
          <a:p>
            <a:pPr marL="949957" lvl="1" indent="-474979" algn="l">
              <a:lnSpc>
                <a:spcPts val="6159"/>
              </a:lnSpc>
              <a:buFont typeface="Arial"/>
              <a:buChar char="•"/>
            </a:pPr>
            <a:r>
              <a:rPr lang="en-US" sz="4399">
                <a:solidFill>
                  <a:srgbClr val="663724"/>
                </a:solidFill>
                <a:latin typeface="Brice BoldCondensed"/>
                <a:ea typeface="Brice BoldCondensed"/>
                <a:cs typeface="Brice BoldCondensed"/>
                <a:sym typeface="Brice BoldCondensed"/>
              </a:rPr>
              <a:t>Symptom Input: Simple interface to input symptoms observed in cattle.</a:t>
            </a:r>
          </a:p>
        </p:txBody>
      </p:sp>
      <p:sp>
        <p:nvSpPr>
          <p:cNvPr id="10" name="TextBox 10"/>
          <p:cNvSpPr txBox="1"/>
          <p:nvPr/>
        </p:nvSpPr>
        <p:spPr>
          <a:xfrm>
            <a:off x="3136624" y="1365778"/>
            <a:ext cx="12014752" cy="2015439"/>
          </a:xfrm>
          <a:prstGeom prst="rect">
            <a:avLst/>
          </a:prstGeom>
        </p:spPr>
        <p:txBody>
          <a:bodyPr lIns="0" tIns="0" rIns="0" bIns="0" rtlCol="0" anchor="t">
            <a:spAutoFit/>
          </a:bodyPr>
          <a:lstStyle/>
          <a:p>
            <a:pPr algn="ctr">
              <a:lnSpc>
                <a:spcPts val="16487"/>
              </a:lnSpc>
            </a:pPr>
            <a:r>
              <a:rPr lang="en-US" sz="11777">
                <a:solidFill>
                  <a:srgbClr val="663724"/>
                </a:solidFill>
                <a:latin typeface="Brice BoldCondensed"/>
                <a:ea typeface="Brice BoldCondensed"/>
                <a:cs typeface="Brice BoldCondensed"/>
                <a:sym typeface="Brice BoldCondensed"/>
              </a:rPr>
              <a:t>SYSTEM FEATURES</a:t>
            </a:r>
          </a:p>
        </p:txBody>
      </p:sp>
      <p:sp>
        <p:nvSpPr>
          <p:cNvPr id="11" name="TextBox 11"/>
          <p:cNvSpPr txBox="1"/>
          <p:nvPr/>
        </p:nvSpPr>
        <p:spPr>
          <a:xfrm>
            <a:off x="1592540" y="4596288"/>
            <a:ext cx="12728647" cy="1555115"/>
          </a:xfrm>
          <a:prstGeom prst="rect">
            <a:avLst/>
          </a:prstGeom>
        </p:spPr>
        <p:txBody>
          <a:bodyPr lIns="0" tIns="0" rIns="0" bIns="0" rtlCol="0" anchor="t">
            <a:spAutoFit/>
          </a:bodyPr>
          <a:lstStyle/>
          <a:p>
            <a:pPr marL="949957" lvl="1" indent="-474979" algn="l">
              <a:lnSpc>
                <a:spcPts val="6159"/>
              </a:lnSpc>
              <a:buFont typeface="Arial"/>
              <a:buChar char="•"/>
            </a:pPr>
            <a:r>
              <a:rPr lang="en-US" sz="4399">
                <a:solidFill>
                  <a:srgbClr val="663724"/>
                </a:solidFill>
                <a:latin typeface="Brice BoldCondensed"/>
                <a:ea typeface="Brice BoldCondensed"/>
                <a:cs typeface="Brice BoldCondensed"/>
                <a:sym typeface="Brice BoldCondensed"/>
              </a:rPr>
              <a:t>AI Diagnosis: AI models (Decision Tree, Random Forest, KNN, etc.) analyze symptoms to provide disease predictions.</a:t>
            </a:r>
          </a:p>
        </p:txBody>
      </p:sp>
      <p:sp>
        <p:nvSpPr>
          <p:cNvPr id="12" name="TextBox 12"/>
          <p:cNvSpPr txBox="1"/>
          <p:nvPr/>
        </p:nvSpPr>
        <p:spPr>
          <a:xfrm>
            <a:off x="1592540" y="6440693"/>
            <a:ext cx="12728647" cy="1555115"/>
          </a:xfrm>
          <a:prstGeom prst="rect">
            <a:avLst/>
          </a:prstGeom>
        </p:spPr>
        <p:txBody>
          <a:bodyPr lIns="0" tIns="0" rIns="0" bIns="0" rtlCol="0" anchor="t">
            <a:spAutoFit/>
          </a:bodyPr>
          <a:lstStyle/>
          <a:p>
            <a:pPr marL="949957" lvl="1" indent="-474979" algn="l">
              <a:lnSpc>
                <a:spcPts val="6159"/>
              </a:lnSpc>
              <a:buFont typeface="Arial"/>
              <a:buChar char="•"/>
            </a:pPr>
            <a:r>
              <a:rPr lang="en-US" sz="4399">
                <a:solidFill>
                  <a:srgbClr val="663724"/>
                </a:solidFill>
                <a:latin typeface="Brice BoldCondensed"/>
                <a:ea typeface="Brice BoldCondensed"/>
                <a:cs typeface="Brice BoldCondensed"/>
                <a:sym typeface="Brice BoldCondensed"/>
              </a:rPr>
              <a:t>Learning Over Time: Continuous improvement of AI models for better accuracy.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Freeform 3"/>
          <p:cNvSpPr/>
          <p:nvPr/>
        </p:nvSpPr>
        <p:spPr>
          <a:xfrm>
            <a:off x="-4149221" y="-459885"/>
            <a:ext cx="8298442" cy="9258300"/>
          </a:xfrm>
          <a:custGeom>
            <a:avLst/>
            <a:gdLst/>
            <a:ahLst/>
            <a:cxnLst/>
            <a:rect l="l" t="t" r="r" b="b"/>
            <a:pathLst>
              <a:path w="8298442" h="9258300">
                <a:moveTo>
                  <a:pt x="0" y="0"/>
                </a:moveTo>
                <a:lnTo>
                  <a:pt x="8298442" y="0"/>
                </a:lnTo>
                <a:lnTo>
                  <a:pt x="8298442" y="9258300"/>
                </a:lnTo>
                <a:lnTo>
                  <a:pt x="0" y="9258300"/>
                </a:lnTo>
                <a:lnTo>
                  <a:pt x="0" y="0"/>
                </a:lnTo>
                <a:close/>
              </a:path>
            </a:pathLst>
          </a:custGeom>
          <a:blipFill>
            <a:blip r:embed="rId3"/>
            <a:stretch>
              <a:fillRect l="-5882" t="-3317" b="-3317"/>
            </a:stretch>
          </a:blipFill>
        </p:spPr>
        <p:txBody>
          <a:bodyPr/>
          <a:lstStyle/>
          <a:p>
            <a:endParaRPr lang="en-EG"/>
          </a:p>
        </p:txBody>
      </p:sp>
      <p:grpSp>
        <p:nvGrpSpPr>
          <p:cNvPr id="4" name="Group 4"/>
          <p:cNvGrpSpPr/>
          <p:nvPr/>
        </p:nvGrpSpPr>
        <p:grpSpPr>
          <a:xfrm>
            <a:off x="1028700" y="1028700"/>
            <a:ext cx="16230600" cy="8229600"/>
            <a:chOff x="0" y="0"/>
            <a:chExt cx="4274726" cy="2167467"/>
          </a:xfrm>
        </p:grpSpPr>
        <p:sp>
          <p:nvSpPr>
            <p:cNvPr id="5" name="Freeform 5"/>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2F6E7">
                <a:alpha val="69804"/>
              </a:srgbClr>
            </a:solidFill>
          </p:spPr>
          <p:txBody>
            <a:bodyPr/>
            <a:lstStyle/>
            <a:p>
              <a:endParaRPr lang="en-EG"/>
            </a:p>
          </p:txBody>
        </p:sp>
        <p:sp>
          <p:nvSpPr>
            <p:cNvPr id="6" name="TextBox 6"/>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700382" y="8389873"/>
            <a:ext cx="19688763" cy="9412844"/>
          </a:xfrm>
          <a:custGeom>
            <a:avLst/>
            <a:gdLst/>
            <a:ahLst/>
            <a:cxnLst/>
            <a:rect l="l" t="t" r="r" b="b"/>
            <a:pathLst>
              <a:path w="19688763" h="9412844">
                <a:moveTo>
                  <a:pt x="0" y="0"/>
                </a:moveTo>
                <a:lnTo>
                  <a:pt x="19688764" y="0"/>
                </a:lnTo>
                <a:lnTo>
                  <a:pt x="19688764" y="9412844"/>
                </a:lnTo>
                <a:lnTo>
                  <a:pt x="0" y="9412844"/>
                </a:lnTo>
                <a:lnTo>
                  <a:pt x="0" y="0"/>
                </a:lnTo>
                <a:close/>
              </a:path>
            </a:pathLst>
          </a:custGeom>
          <a:blipFill>
            <a:blip r:embed="rId4"/>
            <a:stretch>
              <a:fillRect t="-4386" r="-4886" b="-27065"/>
            </a:stretch>
          </a:blipFill>
        </p:spPr>
        <p:txBody>
          <a:bodyPr/>
          <a:lstStyle/>
          <a:p>
            <a:endParaRPr lang="en-EG"/>
          </a:p>
        </p:txBody>
      </p:sp>
      <p:sp>
        <p:nvSpPr>
          <p:cNvPr id="8" name="Freeform 8"/>
          <p:cNvSpPr/>
          <p:nvPr/>
        </p:nvSpPr>
        <p:spPr>
          <a:xfrm>
            <a:off x="-3637651" y="6387119"/>
            <a:ext cx="5874539" cy="2871181"/>
          </a:xfrm>
          <a:custGeom>
            <a:avLst/>
            <a:gdLst/>
            <a:ahLst/>
            <a:cxnLst/>
            <a:rect l="l" t="t" r="r" b="b"/>
            <a:pathLst>
              <a:path w="5874539" h="2871181">
                <a:moveTo>
                  <a:pt x="0" y="0"/>
                </a:moveTo>
                <a:lnTo>
                  <a:pt x="5874539" y="0"/>
                </a:lnTo>
                <a:lnTo>
                  <a:pt x="5874539" y="2871181"/>
                </a:lnTo>
                <a:lnTo>
                  <a:pt x="0" y="2871181"/>
                </a:lnTo>
                <a:lnTo>
                  <a:pt x="0" y="0"/>
                </a:lnTo>
                <a:close/>
              </a:path>
            </a:pathLst>
          </a:custGeom>
          <a:blipFill>
            <a:blip r:embed="rId5"/>
            <a:stretch>
              <a:fillRect/>
            </a:stretch>
          </a:blipFill>
        </p:spPr>
        <p:txBody>
          <a:bodyPr/>
          <a:lstStyle/>
          <a:p>
            <a:endParaRPr lang="en-EG"/>
          </a:p>
        </p:txBody>
      </p:sp>
      <p:sp>
        <p:nvSpPr>
          <p:cNvPr id="9" name="Freeform 9"/>
          <p:cNvSpPr/>
          <p:nvPr/>
        </p:nvSpPr>
        <p:spPr>
          <a:xfrm>
            <a:off x="14740748" y="7546008"/>
            <a:ext cx="2518552" cy="2504814"/>
          </a:xfrm>
          <a:custGeom>
            <a:avLst/>
            <a:gdLst/>
            <a:ahLst/>
            <a:cxnLst/>
            <a:rect l="l" t="t" r="r" b="b"/>
            <a:pathLst>
              <a:path w="2518552" h="2504814">
                <a:moveTo>
                  <a:pt x="0" y="0"/>
                </a:moveTo>
                <a:lnTo>
                  <a:pt x="2518552" y="0"/>
                </a:lnTo>
                <a:lnTo>
                  <a:pt x="2518552" y="2504814"/>
                </a:lnTo>
                <a:lnTo>
                  <a:pt x="0" y="250481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EG"/>
          </a:p>
        </p:txBody>
      </p:sp>
      <p:sp>
        <p:nvSpPr>
          <p:cNvPr id="10" name="TextBox 10"/>
          <p:cNvSpPr txBox="1"/>
          <p:nvPr/>
        </p:nvSpPr>
        <p:spPr>
          <a:xfrm>
            <a:off x="3136624" y="1365778"/>
            <a:ext cx="12014752" cy="2015439"/>
          </a:xfrm>
          <a:prstGeom prst="rect">
            <a:avLst/>
          </a:prstGeom>
        </p:spPr>
        <p:txBody>
          <a:bodyPr lIns="0" tIns="0" rIns="0" bIns="0" rtlCol="0" anchor="t">
            <a:spAutoFit/>
          </a:bodyPr>
          <a:lstStyle/>
          <a:p>
            <a:pPr algn="ctr">
              <a:lnSpc>
                <a:spcPts val="16487"/>
              </a:lnSpc>
            </a:pPr>
            <a:r>
              <a:rPr lang="en-US" sz="11777">
                <a:solidFill>
                  <a:srgbClr val="663724"/>
                </a:solidFill>
                <a:latin typeface="Brice BoldCondensed"/>
                <a:ea typeface="Brice BoldCondensed"/>
                <a:cs typeface="Brice BoldCondensed"/>
                <a:sym typeface="Brice BoldCondensed"/>
              </a:rPr>
              <a:t>TECHNOLOGY STACK</a:t>
            </a:r>
          </a:p>
        </p:txBody>
      </p:sp>
      <p:sp>
        <p:nvSpPr>
          <p:cNvPr id="11" name="TextBox 11"/>
          <p:cNvSpPr txBox="1"/>
          <p:nvPr/>
        </p:nvSpPr>
        <p:spPr>
          <a:xfrm>
            <a:off x="2236888" y="3813955"/>
            <a:ext cx="12914488" cy="774065"/>
          </a:xfrm>
          <a:prstGeom prst="rect">
            <a:avLst/>
          </a:prstGeom>
        </p:spPr>
        <p:txBody>
          <a:bodyPr lIns="0" tIns="0" rIns="0" bIns="0" rtlCol="0" anchor="t">
            <a:spAutoFit/>
          </a:bodyPr>
          <a:lstStyle/>
          <a:p>
            <a:pPr marL="949959" lvl="1" indent="-474979" algn="l">
              <a:lnSpc>
                <a:spcPts val="6159"/>
              </a:lnSpc>
              <a:buFont typeface="Arial"/>
              <a:buChar char="•"/>
            </a:pPr>
            <a:r>
              <a:rPr lang="en-US" sz="4399">
                <a:solidFill>
                  <a:srgbClr val="663724"/>
                </a:solidFill>
                <a:latin typeface="Brice BoldCondensed"/>
                <a:ea typeface="Brice BoldCondensed"/>
                <a:cs typeface="Brice BoldCondensed"/>
                <a:sym typeface="Brice BoldCondensed"/>
              </a:rPr>
              <a:t>Frontend: Tkinter (Python)</a:t>
            </a:r>
          </a:p>
        </p:txBody>
      </p:sp>
      <p:sp>
        <p:nvSpPr>
          <p:cNvPr id="12" name="TextBox 12"/>
          <p:cNvSpPr txBox="1"/>
          <p:nvPr/>
        </p:nvSpPr>
        <p:spPr>
          <a:xfrm>
            <a:off x="2236888" y="4704080"/>
            <a:ext cx="16328485" cy="774065"/>
          </a:xfrm>
          <a:prstGeom prst="rect">
            <a:avLst/>
          </a:prstGeom>
        </p:spPr>
        <p:txBody>
          <a:bodyPr lIns="0" tIns="0" rIns="0" bIns="0" rtlCol="0" anchor="t">
            <a:spAutoFit/>
          </a:bodyPr>
          <a:lstStyle/>
          <a:p>
            <a:pPr marL="949959" lvl="1" indent="-474979" algn="l">
              <a:lnSpc>
                <a:spcPts val="6159"/>
              </a:lnSpc>
              <a:buFont typeface="Arial"/>
              <a:buChar char="•"/>
            </a:pPr>
            <a:r>
              <a:rPr lang="en-US" sz="4399">
                <a:solidFill>
                  <a:srgbClr val="663724"/>
                </a:solidFill>
                <a:latin typeface="Brice BoldCondensed"/>
                <a:ea typeface="Brice BoldCondensed"/>
                <a:cs typeface="Brice BoldCondensed"/>
                <a:sym typeface="Brice BoldCondensed"/>
              </a:rPr>
              <a:t>AI Algorithms: Decision Tree, Random Forest, Naive Bayes, KNN, Logistic Regression</a:t>
            </a:r>
          </a:p>
        </p:txBody>
      </p:sp>
      <p:sp>
        <p:nvSpPr>
          <p:cNvPr id="13" name="TextBox 13"/>
          <p:cNvSpPr txBox="1"/>
          <p:nvPr/>
        </p:nvSpPr>
        <p:spPr>
          <a:xfrm>
            <a:off x="2236888" y="5592445"/>
            <a:ext cx="16328485" cy="1555115"/>
          </a:xfrm>
          <a:prstGeom prst="rect">
            <a:avLst/>
          </a:prstGeom>
        </p:spPr>
        <p:txBody>
          <a:bodyPr lIns="0" tIns="0" rIns="0" bIns="0" rtlCol="0" anchor="t">
            <a:spAutoFit/>
          </a:bodyPr>
          <a:lstStyle/>
          <a:p>
            <a:pPr marL="949959" lvl="1" indent="-474979" algn="l">
              <a:lnSpc>
                <a:spcPts val="6159"/>
              </a:lnSpc>
              <a:buFont typeface="Arial"/>
              <a:buChar char="•"/>
            </a:pPr>
            <a:r>
              <a:rPr lang="en-US" sz="4399">
                <a:solidFill>
                  <a:srgbClr val="663724"/>
                </a:solidFill>
                <a:latin typeface="Brice BoldCondensed"/>
                <a:ea typeface="Brice BoldCondensed"/>
                <a:cs typeface="Brice BoldCondensed"/>
                <a:sym typeface="Brice BoldCondensed"/>
              </a:rPr>
              <a:t>Backend: Python (Machine Learning Integration)</a:t>
            </a:r>
          </a:p>
          <a:p>
            <a:pPr algn="l">
              <a:lnSpc>
                <a:spcPts val="6159"/>
              </a:lnSpc>
            </a:pPr>
            <a:endParaRPr lang="en-US" sz="4399">
              <a:solidFill>
                <a:srgbClr val="663724"/>
              </a:solidFill>
              <a:latin typeface="Brice BoldCondensed"/>
              <a:ea typeface="Brice BoldCondensed"/>
              <a:cs typeface="Brice BoldCondensed"/>
              <a:sym typeface="Brice BoldCondensed"/>
            </a:endParaRPr>
          </a:p>
        </p:txBody>
      </p:sp>
      <p:sp>
        <p:nvSpPr>
          <p:cNvPr id="14" name="TextBox 14"/>
          <p:cNvSpPr txBox="1"/>
          <p:nvPr/>
        </p:nvSpPr>
        <p:spPr>
          <a:xfrm>
            <a:off x="2236888" y="6480810"/>
            <a:ext cx="16328485" cy="774065"/>
          </a:xfrm>
          <a:prstGeom prst="rect">
            <a:avLst/>
          </a:prstGeom>
        </p:spPr>
        <p:txBody>
          <a:bodyPr lIns="0" tIns="0" rIns="0" bIns="0" rtlCol="0" anchor="t">
            <a:spAutoFit/>
          </a:bodyPr>
          <a:lstStyle/>
          <a:p>
            <a:pPr marL="949959" lvl="1" indent="-474979" algn="l">
              <a:lnSpc>
                <a:spcPts val="6159"/>
              </a:lnSpc>
              <a:buFont typeface="Arial"/>
              <a:buChar char="•"/>
            </a:pPr>
            <a:r>
              <a:rPr lang="en-US" sz="4399">
                <a:solidFill>
                  <a:srgbClr val="663724"/>
                </a:solidFill>
                <a:latin typeface="Brice BoldCondensed"/>
                <a:ea typeface="Brice BoldCondensed"/>
                <a:cs typeface="Brice BoldCondensed"/>
                <a:sym typeface="Brice BoldCondensed"/>
              </a:rPr>
              <a:t>Database: Storing symptoms and results for improved prediction accuracy (using SQL)</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Freeform 3"/>
          <p:cNvSpPr/>
          <p:nvPr/>
        </p:nvSpPr>
        <p:spPr>
          <a:xfrm>
            <a:off x="-4149221" y="-459885"/>
            <a:ext cx="8298442" cy="9258300"/>
          </a:xfrm>
          <a:custGeom>
            <a:avLst/>
            <a:gdLst/>
            <a:ahLst/>
            <a:cxnLst/>
            <a:rect l="l" t="t" r="r" b="b"/>
            <a:pathLst>
              <a:path w="8298442" h="9258300">
                <a:moveTo>
                  <a:pt x="0" y="0"/>
                </a:moveTo>
                <a:lnTo>
                  <a:pt x="8298442" y="0"/>
                </a:lnTo>
                <a:lnTo>
                  <a:pt x="8298442" y="9258300"/>
                </a:lnTo>
                <a:lnTo>
                  <a:pt x="0" y="9258300"/>
                </a:lnTo>
                <a:lnTo>
                  <a:pt x="0" y="0"/>
                </a:lnTo>
                <a:close/>
              </a:path>
            </a:pathLst>
          </a:custGeom>
          <a:blipFill>
            <a:blip r:embed="rId3"/>
            <a:stretch>
              <a:fillRect l="-5882" t="-3317" b="-3317"/>
            </a:stretch>
          </a:blipFill>
        </p:spPr>
        <p:txBody>
          <a:bodyPr/>
          <a:lstStyle/>
          <a:p>
            <a:endParaRPr lang="en-EG"/>
          </a:p>
        </p:txBody>
      </p:sp>
      <p:grpSp>
        <p:nvGrpSpPr>
          <p:cNvPr id="4" name="Group 4"/>
          <p:cNvGrpSpPr/>
          <p:nvPr/>
        </p:nvGrpSpPr>
        <p:grpSpPr>
          <a:xfrm>
            <a:off x="1028700" y="1028700"/>
            <a:ext cx="16230600" cy="8229600"/>
            <a:chOff x="0" y="0"/>
            <a:chExt cx="4274726" cy="2167467"/>
          </a:xfrm>
        </p:grpSpPr>
        <p:sp>
          <p:nvSpPr>
            <p:cNvPr id="5" name="Freeform 5"/>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2F6E7">
                <a:alpha val="69804"/>
              </a:srgbClr>
            </a:solidFill>
          </p:spPr>
          <p:txBody>
            <a:bodyPr/>
            <a:lstStyle/>
            <a:p>
              <a:endParaRPr lang="en-EG"/>
            </a:p>
          </p:txBody>
        </p:sp>
        <p:sp>
          <p:nvSpPr>
            <p:cNvPr id="6" name="TextBox 6"/>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700382" y="8389873"/>
            <a:ext cx="19688763" cy="9412844"/>
          </a:xfrm>
          <a:custGeom>
            <a:avLst/>
            <a:gdLst/>
            <a:ahLst/>
            <a:cxnLst/>
            <a:rect l="l" t="t" r="r" b="b"/>
            <a:pathLst>
              <a:path w="19688763" h="9412844">
                <a:moveTo>
                  <a:pt x="0" y="0"/>
                </a:moveTo>
                <a:lnTo>
                  <a:pt x="19688764" y="0"/>
                </a:lnTo>
                <a:lnTo>
                  <a:pt x="19688764" y="9412844"/>
                </a:lnTo>
                <a:lnTo>
                  <a:pt x="0" y="9412844"/>
                </a:lnTo>
                <a:lnTo>
                  <a:pt x="0" y="0"/>
                </a:lnTo>
                <a:close/>
              </a:path>
            </a:pathLst>
          </a:custGeom>
          <a:blipFill>
            <a:blip r:embed="rId4"/>
            <a:stretch>
              <a:fillRect t="-4386" r="-4886" b="-27065"/>
            </a:stretch>
          </a:blipFill>
        </p:spPr>
        <p:txBody>
          <a:bodyPr/>
          <a:lstStyle/>
          <a:p>
            <a:endParaRPr lang="en-EG"/>
          </a:p>
        </p:txBody>
      </p:sp>
      <p:sp>
        <p:nvSpPr>
          <p:cNvPr id="8" name="Freeform 8"/>
          <p:cNvSpPr/>
          <p:nvPr/>
        </p:nvSpPr>
        <p:spPr>
          <a:xfrm>
            <a:off x="-3637651" y="6387119"/>
            <a:ext cx="5874539" cy="2871181"/>
          </a:xfrm>
          <a:custGeom>
            <a:avLst/>
            <a:gdLst/>
            <a:ahLst/>
            <a:cxnLst/>
            <a:rect l="l" t="t" r="r" b="b"/>
            <a:pathLst>
              <a:path w="5874539" h="2871181">
                <a:moveTo>
                  <a:pt x="0" y="0"/>
                </a:moveTo>
                <a:lnTo>
                  <a:pt x="5874539" y="0"/>
                </a:lnTo>
                <a:lnTo>
                  <a:pt x="5874539" y="2871181"/>
                </a:lnTo>
                <a:lnTo>
                  <a:pt x="0" y="2871181"/>
                </a:lnTo>
                <a:lnTo>
                  <a:pt x="0" y="0"/>
                </a:lnTo>
                <a:close/>
              </a:path>
            </a:pathLst>
          </a:custGeom>
          <a:blipFill>
            <a:blip r:embed="rId5"/>
            <a:stretch>
              <a:fillRect/>
            </a:stretch>
          </a:blipFill>
        </p:spPr>
        <p:txBody>
          <a:bodyPr/>
          <a:lstStyle/>
          <a:p>
            <a:endParaRPr lang="en-EG"/>
          </a:p>
        </p:txBody>
      </p:sp>
      <p:sp>
        <p:nvSpPr>
          <p:cNvPr id="9" name="TextBox 9"/>
          <p:cNvSpPr txBox="1"/>
          <p:nvPr/>
        </p:nvSpPr>
        <p:spPr>
          <a:xfrm>
            <a:off x="3471807" y="3702637"/>
            <a:ext cx="9567610" cy="4120072"/>
          </a:xfrm>
          <a:prstGeom prst="rect">
            <a:avLst/>
          </a:prstGeom>
        </p:spPr>
        <p:txBody>
          <a:bodyPr lIns="0" tIns="0" rIns="0" bIns="0" rtlCol="0" anchor="t">
            <a:spAutoFit/>
          </a:bodyPr>
          <a:lstStyle/>
          <a:p>
            <a:pPr marL="1007700" lvl="1" indent="-503850" algn="l">
              <a:lnSpc>
                <a:spcPts val="6534"/>
              </a:lnSpc>
              <a:buAutoNum type="arabicPeriod"/>
            </a:pPr>
            <a:r>
              <a:rPr lang="en-US" sz="4667">
                <a:solidFill>
                  <a:srgbClr val="663724"/>
                </a:solidFill>
                <a:latin typeface="Brice BoldCondensed"/>
                <a:ea typeface="Brice BoldCondensed"/>
                <a:cs typeface="Brice BoldCondensed"/>
                <a:sym typeface="Brice BoldCondensed"/>
              </a:rPr>
              <a:t>Data Collection</a:t>
            </a:r>
          </a:p>
          <a:p>
            <a:pPr marL="1007700" lvl="1" indent="-503850" algn="l">
              <a:lnSpc>
                <a:spcPts val="6534"/>
              </a:lnSpc>
              <a:buAutoNum type="arabicPeriod"/>
            </a:pPr>
            <a:r>
              <a:rPr lang="en-US" sz="4667">
                <a:solidFill>
                  <a:srgbClr val="663724"/>
                </a:solidFill>
                <a:latin typeface="Brice BoldCondensed"/>
                <a:ea typeface="Brice BoldCondensed"/>
                <a:cs typeface="Brice BoldCondensed"/>
                <a:sym typeface="Brice BoldCondensed"/>
              </a:rPr>
              <a:t>Algorithm Training</a:t>
            </a:r>
          </a:p>
          <a:p>
            <a:pPr marL="1007700" lvl="1" indent="-503850" algn="l">
              <a:lnSpc>
                <a:spcPts val="6534"/>
              </a:lnSpc>
              <a:buAutoNum type="arabicPeriod"/>
            </a:pPr>
            <a:r>
              <a:rPr lang="en-US" sz="4667">
                <a:solidFill>
                  <a:srgbClr val="663724"/>
                </a:solidFill>
                <a:latin typeface="Brice BoldCondensed"/>
                <a:ea typeface="Brice BoldCondensed"/>
                <a:cs typeface="Brice BoldCondensed"/>
                <a:sym typeface="Brice BoldCondensed"/>
              </a:rPr>
              <a:t>System Development &amp; Integration</a:t>
            </a:r>
          </a:p>
          <a:p>
            <a:pPr marL="1007700" lvl="1" indent="-503850" algn="l">
              <a:lnSpc>
                <a:spcPts val="6534"/>
              </a:lnSpc>
              <a:buAutoNum type="arabicPeriod"/>
            </a:pPr>
            <a:r>
              <a:rPr lang="en-US" sz="4667">
                <a:solidFill>
                  <a:srgbClr val="663724"/>
                </a:solidFill>
                <a:latin typeface="Brice BoldCondensed"/>
                <a:ea typeface="Brice BoldCondensed"/>
                <a:cs typeface="Brice BoldCondensed"/>
                <a:sym typeface="Brice BoldCondensed"/>
              </a:rPr>
              <a:t>Testing &amp; Validation</a:t>
            </a:r>
          </a:p>
          <a:p>
            <a:pPr marL="1007700" lvl="1" indent="-503850" algn="l">
              <a:lnSpc>
                <a:spcPts val="6534"/>
              </a:lnSpc>
              <a:buAutoNum type="arabicPeriod"/>
            </a:pPr>
            <a:r>
              <a:rPr lang="en-US" sz="4667">
                <a:solidFill>
                  <a:srgbClr val="663724"/>
                </a:solidFill>
                <a:latin typeface="Brice BoldCondensed"/>
                <a:ea typeface="Brice BoldCondensed"/>
                <a:cs typeface="Brice BoldCondensed"/>
                <a:sym typeface="Brice BoldCondensed"/>
              </a:rPr>
              <a:t>Deployment</a:t>
            </a:r>
          </a:p>
        </p:txBody>
      </p:sp>
      <p:sp>
        <p:nvSpPr>
          <p:cNvPr id="10" name="Freeform 10"/>
          <p:cNvSpPr/>
          <p:nvPr/>
        </p:nvSpPr>
        <p:spPr>
          <a:xfrm>
            <a:off x="13039417" y="4683615"/>
            <a:ext cx="2902804" cy="4114800"/>
          </a:xfrm>
          <a:custGeom>
            <a:avLst/>
            <a:gdLst/>
            <a:ahLst/>
            <a:cxnLst/>
            <a:rect l="l" t="t" r="r" b="b"/>
            <a:pathLst>
              <a:path w="2902804" h="4114800">
                <a:moveTo>
                  <a:pt x="0" y="0"/>
                </a:moveTo>
                <a:lnTo>
                  <a:pt x="2902805" y="0"/>
                </a:lnTo>
                <a:lnTo>
                  <a:pt x="2902805"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EG"/>
          </a:p>
        </p:txBody>
      </p:sp>
      <p:sp>
        <p:nvSpPr>
          <p:cNvPr id="11" name="TextBox 11"/>
          <p:cNvSpPr txBox="1"/>
          <p:nvPr/>
        </p:nvSpPr>
        <p:spPr>
          <a:xfrm>
            <a:off x="3136624" y="1365778"/>
            <a:ext cx="12014752" cy="2015439"/>
          </a:xfrm>
          <a:prstGeom prst="rect">
            <a:avLst/>
          </a:prstGeom>
        </p:spPr>
        <p:txBody>
          <a:bodyPr lIns="0" tIns="0" rIns="0" bIns="0" rtlCol="0" anchor="t">
            <a:spAutoFit/>
          </a:bodyPr>
          <a:lstStyle/>
          <a:p>
            <a:pPr algn="ctr">
              <a:lnSpc>
                <a:spcPts val="16487"/>
              </a:lnSpc>
            </a:pPr>
            <a:r>
              <a:rPr lang="en-US" sz="11777">
                <a:solidFill>
                  <a:srgbClr val="663724"/>
                </a:solidFill>
                <a:latin typeface="Brice BoldCondensed"/>
                <a:ea typeface="Brice BoldCondensed"/>
                <a:cs typeface="Brice BoldCondensed"/>
                <a:sym typeface="Brice BoldCondensed"/>
              </a:rPr>
              <a:t>PROJECT</a:t>
            </a:r>
            <a:r>
              <a:rPr lang="en-US" sz="11777">
                <a:solidFill>
                  <a:srgbClr val="2A493D"/>
                </a:solidFill>
                <a:latin typeface="Brice BoldCondensed"/>
                <a:ea typeface="Brice BoldCondensed"/>
                <a:cs typeface="Brice BoldCondensed"/>
                <a:sym typeface="Brice BoldCondensed"/>
              </a:rPr>
              <a:t> </a:t>
            </a:r>
            <a:r>
              <a:rPr lang="en-US" sz="11777">
                <a:solidFill>
                  <a:srgbClr val="663724"/>
                </a:solidFill>
                <a:latin typeface="Brice BoldCondensed"/>
                <a:ea typeface="Brice BoldCondensed"/>
                <a:cs typeface="Brice BoldCondensed"/>
                <a:sym typeface="Brice BoldCondensed"/>
              </a:rPr>
              <a:t>PHASES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Freeform 3"/>
          <p:cNvSpPr/>
          <p:nvPr/>
        </p:nvSpPr>
        <p:spPr>
          <a:xfrm>
            <a:off x="-4149221" y="-459885"/>
            <a:ext cx="8298442" cy="9258300"/>
          </a:xfrm>
          <a:custGeom>
            <a:avLst/>
            <a:gdLst/>
            <a:ahLst/>
            <a:cxnLst/>
            <a:rect l="l" t="t" r="r" b="b"/>
            <a:pathLst>
              <a:path w="8298442" h="9258300">
                <a:moveTo>
                  <a:pt x="0" y="0"/>
                </a:moveTo>
                <a:lnTo>
                  <a:pt x="8298442" y="0"/>
                </a:lnTo>
                <a:lnTo>
                  <a:pt x="8298442" y="9258300"/>
                </a:lnTo>
                <a:lnTo>
                  <a:pt x="0" y="9258300"/>
                </a:lnTo>
                <a:lnTo>
                  <a:pt x="0" y="0"/>
                </a:lnTo>
                <a:close/>
              </a:path>
            </a:pathLst>
          </a:custGeom>
          <a:blipFill>
            <a:blip r:embed="rId3"/>
            <a:stretch>
              <a:fillRect l="-5882" t="-3317" b="-3317"/>
            </a:stretch>
          </a:blipFill>
        </p:spPr>
        <p:txBody>
          <a:bodyPr/>
          <a:lstStyle/>
          <a:p>
            <a:endParaRPr lang="en-EG"/>
          </a:p>
        </p:txBody>
      </p:sp>
      <p:grpSp>
        <p:nvGrpSpPr>
          <p:cNvPr id="4" name="Group 4"/>
          <p:cNvGrpSpPr/>
          <p:nvPr/>
        </p:nvGrpSpPr>
        <p:grpSpPr>
          <a:xfrm>
            <a:off x="1028700" y="1028700"/>
            <a:ext cx="16230600" cy="8229600"/>
            <a:chOff x="0" y="0"/>
            <a:chExt cx="4274726" cy="2167467"/>
          </a:xfrm>
        </p:grpSpPr>
        <p:sp>
          <p:nvSpPr>
            <p:cNvPr id="5" name="Freeform 5"/>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2F6E7">
                <a:alpha val="69804"/>
              </a:srgbClr>
            </a:solidFill>
          </p:spPr>
          <p:txBody>
            <a:bodyPr/>
            <a:lstStyle/>
            <a:p>
              <a:endParaRPr lang="en-EG"/>
            </a:p>
          </p:txBody>
        </p:sp>
        <p:sp>
          <p:nvSpPr>
            <p:cNvPr id="6" name="TextBox 6"/>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700382" y="8389873"/>
            <a:ext cx="19688763" cy="9412844"/>
          </a:xfrm>
          <a:custGeom>
            <a:avLst/>
            <a:gdLst/>
            <a:ahLst/>
            <a:cxnLst/>
            <a:rect l="l" t="t" r="r" b="b"/>
            <a:pathLst>
              <a:path w="19688763" h="9412844">
                <a:moveTo>
                  <a:pt x="0" y="0"/>
                </a:moveTo>
                <a:lnTo>
                  <a:pt x="19688764" y="0"/>
                </a:lnTo>
                <a:lnTo>
                  <a:pt x="19688764" y="9412844"/>
                </a:lnTo>
                <a:lnTo>
                  <a:pt x="0" y="9412844"/>
                </a:lnTo>
                <a:lnTo>
                  <a:pt x="0" y="0"/>
                </a:lnTo>
                <a:close/>
              </a:path>
            </a:pathLst>
          </a:custGeom>
          <a:blipFill>
            <a:blip r:embed="rId4"/>
            <a:stretch>
              <a:fillRect t="-4386" r="-4886" b="-27065"/>
            </a:stretch>
          </a:blipFill>
        </p:spPr>
        <p:txBody>
          <a:bodyPr/>
          <a:lstStyle/>
          <a:p>
            <a:endParaRPr lang="en-EG"/>
          </a:p>
        </p:txBody>
      </p:sp>
      <p:sp>
        <p:nvSpPr>
          <p:cNvPr id="8" name="Freeform 8"/>
          <p:cNvSpPr/>
          <p:nvPr/>
        </p:nvSpPr>
        <p:spPr>
          <a:xfrm>
            <a:off x="-3637651" y="6387119"/>
            <a:ext cx="5874539" cy="2871181"/>
          </a:xfrm>
          <a:custGeom>
            <a:avLst/>
            <a:gdLst/>
            <a:ahLst/>
            <a:cxnLst/>
            <a:rect l="l" t="t" r="r" b="b"/>
            <a:pathLst>
              <a:path w="5874539" h="2871181">
                <a:moveTo>
                  <a:pt x="0" y="0"/>
                </a:moveTo>
                <a:lnTo>
                  <a:pt x="5874539" y="0"/>
                </a:lnTo>
                <a:lnTo>
                  <a:pt x="5874539" y="2871181"/>
                </a:lnTo>
                <a:lnTo>
                  <a:pt x="0" y="2871181"/>
                </a:lnTo>
                <a:lnTo>
                  <a:pt x="0" y="0"/>
                </a:lnTo>
                <a:close/>
              </a:path>
            </a:pathLst>
          </a:custGeom>
          <a:blipFill>
            <a:blip r:embed="rId5"/>
            <a:stretch>
              <a:fillRect/>
            </a:stretch>
          </a:blipFill>
        </p:spPr>
        <p:txBody>
          <a:bodyPr/>
          <a:lstStyle/>
          <a:p>
            <a:endParaRPr lang="en-EG"/>
          </a:p>
        </p:txBody>
      </p:sp>
      <p:sp>
        <p:nvSpPr>
          <p:cNvPr id="9" name="TextBox 9"/>
          <p:cNvSpPr txBox="1"/>
          <p:nvPr/>
        </p:nvSpPr>
        <p:spPr>
          <a:xfrm>
            <a:off x="1981509" y="2720289"/>
            <a:ext cx="15022412" cy="6530824"/>
          </a:xfrm>
          <a:prstGeom prst="rect">
            <a:avLst/>
          </a:prstGeom>
        </p:spPr>
        <p:txBody>
          <a:bodyPr lIns="0" tIns="0" rIns="0" bIns="0" rtlCol="0" anchor="t">
            <a:spAutoFit/>
          </a:bodyPr>
          <a:lstStyle/>
          <a:p>
            <a:pPr algn="l">
              <a:lnSpc>
                <a:spcPts val="6483"/>
              </a:lnSpc>
            </a:pPr>
            <a:r>
              <a:rPr lang="en-US" sz="4630">
                <a:solidFill>
                  <a:srgbClr val="663724"/>
                </a:solidFill>
                <a:latin typeface="Brice BoldCondensed"/>
                <a:ea typeface="Brice BoldCondensed"/>
                <a:cs typeface="Brice BoldCondensed"/>
                <a:sym typeface="Brice BoldCondensed"/>
              </a:rPr>
              <a:t>The expected results include:</a:t>
            </a:r>
          </a:p>
          <a:p>
            <a:pPr marL="999824" lvl="1" indent="-499912" algn="l">
              <a:lnSpc>
                <a:spcPts val="6483"/>
              </a:lnSpc>
              <a:buAutoNum type="arabicPeriod"/>
            </a:pPr>
            <a:r>
              <a:rPr lang="en-US" sz="4630">
                <a:solidFill>
                  <a:srgbClr val="663724"/>
                </a:solidFill>
                <a:latin typeface="Brice BoldCondensed"/>
                <a:ea typeface="Brice BoldCondensed"/>
                <a:cs typeface="Brice BoldCondensed"/>
                <a:sym typeface="Brice BoldCondensed"/>
              </a:rPr>
              <a:t>Prediction Accuracy: An effective machine learning model capable of accurately predicting diseases based on symptoms.</a:t>
            </a:r>
          </a:p>
          <a:p>
            <a:pPr marL="999824" lvl="1" indent="-499912" algn="l">
              <a:lnSpc>
                <a:spcPts val="6483"/>
              </a:lnSpc>
              <a:buAutoNum type="arabicPeriod"/>
            </a:pPr>
            <a:r>
              <a:rPr lang="en-US" sz="4630">
                <a:solidFill>
                  <a:srgbClr val="663724"/>
                </a:solidFill>
                <a:latin typeface="Brice BoldCondensed"/>
                <a:ea typeface="Brice BoldCondensed"/>
                <a:cs typeface="Brice BoldCondensed"/>
                <a:sym typeface="Brice BoldCondensed"/>
              </a:rPr>
              <a:t>User Feedback: A simple and interactive interface for farmers to input symptoms and receive diagnosis results.</a:t>
            </a:r>
          </a:p>
          <a:p>
            <a:pPr marL="999824" lvl="1" indent="-499912" algn="l">
              <a:lnSpc>
                <a:spcPts val="6483"/>
              </a:lnSpc>
              <a:buAutoNum type="arabicPeriod"/>
            </a:pPr>
            <a:r>
              <a:rPr lang="en-US" sz="4630">
                <a:solidFill>
                  <a:srgbClr val="663724"/>
                </a:solidFill>
                <a:latin typeface="Brice BoldCondensed"/>
                <a:ea typeface="Brice BoldCondensed"/>
                <a:cs typeface="Brice BoldCondensed"/>
                <a:sym typeface="Brice BoldCondensed"/>
              </a:rPr>
              <a:t>Model Comparison: Evaluation of different models to determine which one provides the highest accuracy and reliability in disease detection.</a:t>
            </a:r>
          </a:p>
          <a:p>
            <a:pPr algn="l">
              <a:lnSpc>
                <a:spcPts val="6483"/>
              </a:lnSpc>
            </a:pPr>
            <a:endParaRPr lang="en-US" sz="4630">
              <a:solidFill>
                <a:srgbClr val="663724"/>
              </a:solidFill>
              <a:latin typeface="Brice BoldCondensed"/>
              <a:ea typeface="Brice BoldCondensed"/>
              <a:cs typeface="Brice BoldCondensed"/>
              <a:sym typeface="Brice BoldCondensed"/>
            </a:endParaRPr>
          </a:p>
        </p:txBody>
      </p:sp>
      <p:sp>
        <p:nvSpPr>
          <p:cNvPr id="10" name="TextBox 10"/>
          <p:cNvSpPr txBox="1"/>
          <p:nvPr/>
        </p:nvSpPr>
        <p:spPr>
          <a:xfrm>
            <a:off x="3485339" y="800100"/>
            <a:ext cx="12014752" cy="2015439"/>
          </a:xfrm>
          <a:prstGeom prst="rect">
            <a:avLst/>
          </a:prstGeom>
        </p:spPr>
        <p:txBody>
          <a:bodyPr lIns="0" tIns="0" rIns="0" bIns="0" rtlCol="0" anchor="t">
            <a:spAutoFit/>
          </a:bodyPr>
          <a:lstStyle/>
          <a:p>
            <a:pPr algn="ctr">
              <a:lnSpc>
                <a:spcPts val="16487"/>
              </a:lnSpc>
            </a:pPr>
            <a:r>
              <a:rPr lang="en-US" sz="11777">
                <a:solidFill>
                  <a:srgbClr val="663724"/>
                </a:solidFill>
                <a:latin typeface="Brice BoldCondensed"/>
                <a:ea typeface="Brice BoldCondensed"/>
                <a:cs typeface="Brice BoldCondensed"/>
                <a:sym typeface="Brice BoldCondensed"/>
              </a:rPr>
              <a:t>RESULTS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659</Words>
  <Application>Microsoft Office PowerPoint</Application>
  <PresentationFormat>Custom</PresentationFormat>
  <Paragraphs>64</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Selima</vt:lpstr>
      <vt:lpstr>Carter One</vt:lpstr>
      <vt:lpstr>Brice BoldCondensed</vt:lpstr>
      <vt:lpstr>Calibri</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Cattle Disease Detection Project</dc:title>
  <cp:lastModifiedBy>ابراهيم محمود عبدالجواد</cp:lastModifiedBy>
  <cp:revision>2</cp:revision>
  <dcterms:created xsi:type="dcterms:W3CDTF">2006-08-16T00:00:00Z</dcterms:created>
  <dcterms:modified xsi:type="dcterms:W3CDTF">2024-12-09T21:08:46Z</dcterms:modified>
  <dc:identifier>DAGY0HCU2WI</dc:identifier>
</cp:coreProperties>
</file>

<file path=docProps/thumbnail.jpeg>
</file>